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14.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Override PartName="/ppt/notesSlides/notesSlide110.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notesSlides/notesSlide108.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Default Extension="fntdata" ContentType="application/x-fontdata"/>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Lst>
  <p:sldSz cx="9144000" cy="6858000" type="screen4x3"/>
  <p:notesSz cx="6858000" cy="9144000"/>
  <p:embeddedFontLst>
    <p:embeddedFont>
      <p:font typeface="Calibri" pitchFamily="34" charset="0"/>
      <p:regular r:id="rId121"/>
      <p:bold r:id="rId122"/>
      <p:italic r:id="rId123"/>
      <p:boldItalic r:id="rId124"/>
    </p:embeddedFont>
    <p:embeddedFont>
      <p:font typeface="Nunito" charset="0"/>
      <p:regular r:id="rId125"/>
      <p:bold r:id="rId126"/>
      <p:italic r:id="rId127"/>
      <p:boldItalic r:id="rId128"/>
    </p:embeddedFont>
    <p:embeddedFont>
      <p:font typeface="Comic Sans MS" pitchFamily="66" charset="0"/>
      <p:regular r:id="rId129"/>
      <p:bold r:id="rId1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1" roundtripDataSignature="AMtx7mgrBpp683zxRihoPqokP0DtcbFc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0BF53157-FE7C-40EE-8725-EF291348F884}">
  <a:tblStyle styleId="{0BF53157-FE7C-40EE-8725-EF291348F88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1446" y="-96"/>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3.fntdata"/><Relationship Id="rId128"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font" Target="fonts/font6.fntdata"/><Relationship Id="rId13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font" Target="fonts/font4.fntdata"/><Relationship Id="rId129"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2.fntdata"/><Relationship Id="rId130" Type="http://schemas.openxmlformats.org/officeDocument/2006/relationships/font" Target="fonts/font10.fntdata"/><Relationship Id="rId13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customschemas.google.com/relationships/presentationmetadata" Target="meta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2" name="Google Shape;712;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9" name="Google Shape;719;p8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9" name="Google Shape;729;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8" name="Google Shape;738;p8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3" name="Google Shape;743;p8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9" name="Google Shape;749;p9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4" name="Google Shape;754;p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9" name="Google Shape;759;p9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4" name="Google Shape;764;p9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p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0" name="Google Shape;770;p9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6" name="Google Shape;776;p9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1" name="Google Shape;781;p9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7" name="Google Shape;787;p9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2" name="Google Shape;792;p9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7" name="Google Shape;797;p9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2" name="Google Shape;802;p10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9" name="Google Shape;809;p10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5" name="Google Shape;815;p10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1" name="Google Shape;821;p10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be7b0e3f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g2be7b0e3f7a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be7b0e3f7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g2be7b0e3f7a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be7b0e3f7a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be7b0e3f7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be7b0e3f7a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be7b0e3f7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be7b0e3f7a_0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be7b0e3f7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be7b0e3f7a_0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be7b0e3f7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bf2bd7ba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g2bf2bd7ba7a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bf2bd7ba7a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bf2bd7ba7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c00b9abfb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c00b9abf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c00b9abfbc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c00b9abfb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c00b9abfbc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c00b9abfb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c00b9abfbc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c00b9abfb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6b488b5585_0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6b488b558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6b488b5585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6b488b55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6b488b558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g26b488b5585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6b488b558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g26b488b5585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bf1fb1a3f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g2bf1fb1a3ff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9" name="Google Shape;429;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2" name="Google Shape;442;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2" name="Google Shape;452;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8" name="Google Shape;458;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c367f3c3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4" name="Google Shape;464;g2c367f3c38c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p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8" name="Google Shape;488;p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p4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p5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4" name="Google Shape;514;p5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1" name="Google Shape;521;p5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6" name="Google Shape;526;p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be7b0e3f7a_0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be7b0e3f7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9" name="Google Shape;539;p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4" name="Google Shape;544;p5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2" name="Google Shape;552;p5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1" name="Google Shape;561;p5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6" name="Google Shape;566;p5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2" name="Google Shape;572;p5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8" name="Google Shape;578;p6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3" name="Google Shape;583;p6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8" name="Google Shape;588;p6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3" name="Google Shape;593;p6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1" name="Google Shape;601;p6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7" name="Google Shape;607;p6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3" name="Google Shape;613;p6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8" name="Google Shape;618;p6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3" name="Google Shape;623;p6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8" name="Google Shape;628;p7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5" name="Google Shape;635;p7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2" name="Google Shape;642;p7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9" name="Google Shape;649;p7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4" name="Google Shape;654;p7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9" name="Google Shape;659;p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4" name="Google Shape;664;p7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9" name="Google Shape;669;p7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4" name="Google Shape;674;p7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p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0" name="Google Shape;680;p7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5" name="Google Shape;685;p8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0" name="Google Shape;690;p8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5" name="Google Shape;695;p8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0" name="Google Shape;700;p8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5" name="Google Shape;705;p8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0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 name="Google Shape;13;p10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10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0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0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7"/>
        <p:cNvGrpSpPr/>
        <p:nvPr/>
      </p:nvGrpSpPr>
      <p:grpSpPr>
        <a:xfrm>
          <a:off x="0" y="0"/>
          <a:ext cx="0" cy="0"/>
          <a:chOff x="0" y="0"/>
          <a:chExt cx="0" cy="0"/>
        </a:xfrm>
      </p:grpSpPr>
      <p:sp>
        <p:nvSpPr>
          <p:cNvPr id="68" name="Google Shape;68;p11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9" name="Google Shape;69;p11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0" name="Google Shape;70;p11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1" name="Google Shape;71;p1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
        <p:cNvGrpSpPr/>
        <p:nvPr/>
      </p:nvGrpSpPr>
      <p:grpSpPr>
        <a:xfrm>
          <a:off x="0" y="0"/>
          <a:ext cx="0" cy="0"/>
          <a:chOff x="0" y="0"/>
          <a:chExt cx="0" cy="0"/>
        </a:xfrm>
      </p:grpSpPr>
      <p:sp>
        <p:nvSpPr>
          <p:cNvPr id="75" name="Google Shape;75;p11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6" name="Google Shape;76;p11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77" name="Google Shape;77;p1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0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 name="Google Shape;19;p10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10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0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0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10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0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0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
        <p:cNvGrpSpPr/>
        <p:nvPr/>
      </p:nvGrpSpPr>
      <p:grpSpPr>
        <a:xfrm>
          <a:off x="0" y="0"/>
          <a:ext cx="0" cy="0"/>
          <a:chOff x="0" y="0"/>
          <a:chExt cx="0" cy="0"/>
        </a:xfrm>
      </p:grpSpPr>
      <p:sp>
        <p:nvSpPr>
          <p:cNvPr id="28" name="Google Shape;28;p108"/>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10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10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0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
        <p:cNvGrpSpPr/>
        <p:nvPr/>
      </p:nvGrpSpPr>
      <p:grpSpPr>
        <a:xfrm>
          <a:off x="0" y="0"/>
          <a:ext cx="0" cy="0"/>
          <a:chOff x="0" y="0"/>
          <a:chExt cx="0" cy="0"/>
        </a:xfrm>
      </p:grpSpPr>
      <p:sp>
        <p:nvSpPr>
          <p:cNvPr id="34" name="Google Shape;34;p10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5" name="Google Shape;35;p109"/>
          <p:cNvSpPr txBox="1">
            <a:spLocks noGrp="1"/>
          </p:cNvSpPr>
          <p:nvPr>
            <p:ph type="body" idx="1"/>
          </p:nvPr>
        </p:nvSpPr>
        <p:spPr>
          <a:xfrm rot="5400000">
            <a:off x="2309019" y="-251619"/>
            <a:ext cx="452596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 name="Google Shape;36;p10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0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0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9"/>
        <p:cNvGrpSpPr/>
        <p:nvPr/>
      </p:nvGrpSpPr>
      <p:grpSpPr>
        <a:xfrm>
          <a:off x="0" y="0"/>
          <a:ext cx="0" cy="0"/>
          <a:chOff x="0" y="0"/>
          <a:chExt cx="0" cy="0"/>
        </a:xfrm>
      </p:grpSpPr>
      <p:sp>
        <p:nvSpPr>
          <p:cNvPr id="40" name="Google Shape;40;p1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1" name="Google Shape;41;p110"/>
          <p:cNvSpPr>
            <a:spLocks noGrp="1"/>
          </p:cNvSpPr>
          <p:nvPr>
            <p:ph type="pic" idx="2"/>
          </p:nvPr>
        </p:nvSpPr>
        <p:spPr>
          <a:xfrm>
            <a:off x="1792288" y="612775"/>
            <a:ext cx="5486400" cy="4114800"/>
          </a:xfrm>
          <a:prstGeom prst="rect">
            <a:avLst/>
          </a:prstGeom>
          <a:noFill/>
          <a:ln>
            <a:noFill/>
          </a:ln>
        </p:spPr>
      </p:sp>
      <p:sp>
        <p:nvSpPr>
          <p:cNvPr id="42" name="Google Shape;42;p1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3" name="Google Shape;43;p1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6"/>
        <p:cNvGrpSpPr/>
        <p:nvPr/>
      </p:nvGrpSpPr>
      <p:grpSpPr>
        <a:xfrm>
          <a:off x="0" y="0"/>
          <a:ext cx="0" cy="0"/>
          <a:chOff x="0" y="0"/>
          <a:chExt cx="0" cy="0"/>
        </a:xfrm>
      </p:grpSpPr>
      <p:sp>
        <p:nvSpPr>
          <p:cNvPr id="47" name="Google Shape;47;p11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8" name="Google Shape;48;p11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49" name="Google Shape;49;p11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0" name="Google Shape;50;p1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1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5" name="Google Shape;55;p1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
        <p:cNvGrpSpPr/>
        <p:nvPr/>
      </p:nvGrpSpPr>
      <p:grpSpPr>
        <a:xfrm>
          <a:off x="0" y="0"/>
          <a:ext cx="0" cy="0"/>
          <a:chOff x="0" y="0"/>
          <a:chExt cx="0" cy="0"/>
        </a:xfrm>
      </p:grpSpPr>
      <p:sp>
        <p:nvSpPr>
          <p:cNvPr id="59" name="Google Shape;59;p11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11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1" name="Google Shape;61;p11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2" name="Google Shape;62;p11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3" name="Google Shape;63;p11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4" name="Google Shape;64;p1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1pPr>
            <a:lvl2pPr marL="0" marR="0" lvl="1"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2pPr>
            <a:lvl3pPr marL="0" marR="0" lvl="2"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3pPr>
            <a:lvl4pPr marL="0" marR="0" lvl="3"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4pPr>
            <a:lvl5pPr marL="0" marR="0" lvl="4"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5pPr>
            <a:lvl6pPr marL="0" marR="0" lvl="5"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6pPr>
            <a:lvl7pPr marL="0" marR="0" lvl="6"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7pPr>
            <a:lvl8pPr marL="0" marR="0" lvl="7"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8pPr>
            <a:lvl9pPr marL="0" marR="0" lvl="8" indent="0" algn="r">
              <a:lnSpc>
                <a:spcPct val="100000"/>
              </a:lnSpc>
              <a:spcBef>
                <a:spcPts val="0"/>
              </a:spcBef>
              <a:spcAft>
                <a:spcPts val="0"/>
              </a:spcAft>
              <a:buClr>
                <a:srgbClr val="898989"/>
              </a:buClr>
              <a:buSzPts val="1200"/>
              <a:buFont typeface="Arial"/>
              <a:buNone/>
              <a:defRPr sz="1200" b="0" i="0" u="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0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7" name="Google Shape;7;p10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0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98989"/>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10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10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1pPr>
            <a:lvl2pPr marL="0" marR="0" lvl="1"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2pPr>
            <a:lvl3pPr marL="0" marR="0" lvl="2"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3pPr>
            <a:lvl4pPr marL="0" marR="0" lvl="3"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4pPr>
            <a:lvl5pPr marL="0" marR="0" lvl="4"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5pPr>
            <a:lvl6pPr marL="0" marR="0" lvl="5"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6pPr>
            <a:lvl7pPr marL="0" marR="0" lvl="6"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7pPr>
            <a:lvl8pPr marL="0" marR="0" lvl="7"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8pPr>
            <a:lvl9pPr marL="0" marR="0" lvl="8" indent="0" algn="r" rtl="0">
              <a:lnSpc>
                <a:spcPct val="100000"/>
              </a:lnSpc>
              <a:spcBef>
                <a:spcPts val="0"/>
              </a:spcBef>
              <a:spcAft>
                <a:spcPts val="0"/>
              </a:spcAft>
              <a:buClr>
                <a:srgbClr val="898989"/>
              </a:buClr>
              <a:buSzPts val="1200"/>
              <a:buFont typeface="Arial"/>
              <a:buNone/>
              <a:defRPr sz="1200" b="0" i="0" u="none" strike="noStrike" cap="none">
                <a:solidFill>
                  <a:srgbClr val="89898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10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5.xml"/><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11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6.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1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9.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subTitle" idx="1"/>
          </p:nvPr>
        </p:nvSpPr>
        <p:spPr>
          <a:xfrm>
            <a:off x="1600200" y="5334000"/>
            <a:ext cx="6172200" cy="6858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rgbClr val="002060"/>
              </a:buClr>
              <a:buSzPts val="3200"/>
              <a:buNone/>
            </a:pPr>
            <a:r>
              <a:rPr lang="en-US" sz="3200" b="1" i="0" u="none">
                <a:solidFill>
                  <a:srgbClr val="002060"/>
                </a:solidFill>
                <a:latin typeface="Calibri"/>
                <a:ea typeface="Calibri"/>
                <a:cs typeface="Calibri"/>
                <a:sym typeface="Calibri"/>
              </a:rPr>
              <a:t>UNIT-1</a:t>
            </a:r>
            <a:endParaRPr/>
          </a:p>
        </p:txBody>
      </p:sp>
      <p:pic>
        <p:nvPicPr>
          <p:cNvPr id="85" name="Google Shape;85;p1" descr="What Is Machine Learning: Definition and Examples | Built In"/>
          <p:cNvPicPr preferRelativeResize="0"/>
          <p:nvPr/>
        </p:nvPicPr>
        <p:blipFill rotWithShape="1">
          <a:blip r:embed="rId3">
            <a:alphaModFix/>
          </a:blip>
          <a:srcRect/>
          <a:stretch/>
        </p:blipFill>
        <p:spPr>
          <a:xfrm>
            <a:off x="0" y="0"/>
            <a:ext cx="9144000" cy="51054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9"/>
          <p:cNvSpPr txBox="1">
            <a:spLocks noGrp="1"/>
          </p:cNvSpPr>
          <p:nvPr>
            <p:ph type="title"/>
          </p:nvPr>
        </p:nvSpPr>
        <p:spPr>
          <a:xfrm>
            <a:off x="457200" y="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400"/>
              <a:buFont typeface="Calibri"/>
              <a:buNone/>
            </a:pPr>
            <a:r>
              <a:rPr lang="en-US" sz="4400" b="0" i="0" u="none">
                <a:solidFill>
                  <a:srgbClr val="FF0000"/>
                </a:solidFill>
                <a:latin typeface="Calibri"/>
                <a:ea typeface="Calibri"/>
                <a:cs typeface="Calibri"/>
                <a:sym typeface="Calibri"/>
              </a:rPr>
              <a:t>Types of ML</a:t>
            </a:r>
            <a:endParaRPr/>
          </a:p>
        </p:txBody>
      </p:sp>
      <p:sp>
        <p:nvSpPr>
          <p:cNvPr id="140" name="Google Shape;140;p9"/>
          <p:cNvSpPr txBox="1">
            <a:spLocks noGrp="1"/>
          </p:cNvSpPr>
          <p:nvPr>
            <p:ph type="body" idx="1"/>
          </p:nvPr>
        </p:nvSpPr>
        <p:spPr>
          <a:xfrm>
            <a:off x="152400" y="990600"/>
            <a:ext cx="8686800" cy="56388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80000"/>
              </a:lnSpc>
              <a:spcBef>
                <a:spcPts val="0"/>
              </a:spcBef>
              <a:spcAft>
                <a:spcPts val="0"/>
              </a:spcAft>
              <a:buClr>
                <a:schemeClr val="dk1"/>
              </a:buClr>
              <a:buSzPts val="3000"/>
              <a:buFont typeface="Arial"/>
              <a:buNone/>
            </a:pPr>
            <a:r>
              <a:rPr lang="en-US" sz="3000" b="0" i="0" u="none">
                <a:solidFill>
                  <a:schemeClr val="dk1"/>
                </a:solidFill>
                <a:latin typeface="Calibri"/>
                <a:ea typeface="Calibri"/>
                <a:cs typeface="Calibri"/>
                <a:sym typeface="Calibri"/>
              </a:rPr>
              <a:t>1)</a:t>
            </a:r>
            <a:r>
              <a:rPr lang="en-US" sz="3000" b="0" i="0" u="none">
                <a:solidFill>
                  <a:srgbClr val="FF0000"/>
                </a:solidFill>
                <a:latin typeface="Calibri"/>
                <a:ea typeface="Calibri"/>
                <a:cs typeface="Calibri"/>
                <a:sym typeface="Calibri"/>
              </a:rPr>
              <a:t>Supervised learning </a:t>
            </a:r>
            <a:r>
              <a:rPr lang="en-US" sz="3000" b="0" i="0" u="none">
                <a:solidFill>
                  <a:schemeClr val="dk1"/>
                </a:solidFill>
                <a:latin typeface="Calibri"/>
                <a:ea typeface="Calibri"/>
                <a:cs typeface="Calibri"/>
                <a:sym typeface="Calibri"/>
              </a:rPr>
              <a:t>: training with correct responses based on the training set. Algorithm responds to all inputs</a:t>
            </a:r>
            <a:endParaRPr/>
          </a:p>
          <a:p>
            <a:pPr marL="342900" marR="0" lvl="0" indent="-342900" algn="l" rtl="0">
              <a:lnSpc>
                <a:spcPct val="80000"/>
              </a:lnSpc>
              <a:spcBef>
                <a:spcPts val="600"/>
              </a:spcBef>
              <a:spcAft>
                <a:spcPts val="0"/>
              </a:spcAft>
              <a:buClr>
                <a:schemeClr val="dk1"/>
              </a:buClr>
              <a:buSzPts val="3000"/>
              <a:buFont typeface="Arial"/>
              <a:buNone/>
            </a:pPr>
            <a:r>
              <a:rPr lang="en-US" sz="3000" b="0" i="0" u="none">
                <a:solidFill>
                  <a:schemeClr val="dk1"/>
                </a:solidFill>
                <a:latin typeface="Calibri"/>
                <a:ea typeface="Calibri"/>
                <a:cs typeface="Calibri"/>
                <a:sym typeface="Calibri"/>
              </a:rPr>
              <a:t>2) </a:t>
            </a:r>
            <a:r>
              <a:rPr lang="en-US" sz="3000" b="0" i="0" u="none">
                <a:solidFill>
                  <a:srgbClr val="FF0000"/>
                </a:solidFill>
                <a:latin typeface="Calibri"/>
                <a:ea typeface="Calibri"/>
                <a:cs typeface="Calibri"/>
                <a:sym typeface="Calibri"/>
              </a:rPr>
              <a:t>Unsupervised learning </a:t>
            </a:r>
            <a:r>
              <a:rPr lang="en-US" sz="3000" b="0" i="0" u="none">
                <a:solidFill>
                  <a:schemeClr val="dk1"/>
                </a:solidFill>
                <a:latin typeface="Calibri"/>
                <a:ea typeface="Calibri"/>
                <a:cs typeface="Calibri"/>
                <a:sym typeface="Calibri"/>
              </a:rPr>
              <a:t>: correct responses are not provided .i/p should have some thing in common. Statistical approaches are used called as density estimators .</a:t>
            </a:r>
            <a:endParaRPr/>
          </a:p>
          <a:p>
            <a:pPr marL="342900" marR="0" lvl="0" indent="-342900" algn="l" rtl="0">
              <a:lnSpc>
                <a:spcPct val="80000"/>
              </a:lnSpc>
              <a:spcBef>
                <a:spcPts val="600"/>
              </a:spcBef>
              <a:spcAft>
                <a:spcPts val="0"/>
              </a:spcAft>
              <a:buClr>
                <a:schemeClr val="dk1"/>
              </a:buClr>
              <a:buSzPts val="3000"/>
              <a:buFont typeface="Arial"/>
              <a:buNone/>
            </a:pPr>
            <a:r>
              <a:rPr lang="en-US" sz="3000" b="0" i="0" u="none">
                <a:solidFill>
                  <a:schemeClr val="dk1"/>
                </a:solidFill>
                <a:latin typeface="Calibri"/>
                <a:ea typeface="Calibri"/>
                <a:cs typeface="Calibri"/>
                <a:sym typeface="Calibri"/>
              </a:rPr>
              <a:t>3)</a:t>
            </a:r>
            <a:r>
              <a:rPr lang="en-US" sz="3000" b="0" i="0" u="none">
                <a:solidFill>
                  <a:srgbClr val="FF0000"/>
                </a:solidFill>
                <a:latin typeface="Calibri"/>
                <a:ea typeface="Calibri"/>
                <a:cs typeface="Calibri"/>
                <a:sym typeface="Calibri"/>
              </a:rPr>
              <a:t>Reinforcement learning </a:t>
            </a:r>
            <a:r>
              <a:rPr lang="en-US" sz="3000" b="0" i="0" u="none">
                <a:solidFill>
                  <a:schemeClr val="dk1"/>
                </a:solidFill>
                <a:latin typeface="Calibri"/>
                <a:ea typeface="Calibri"/>
                <a:cs typeface="Calibri"/>
                <a:sym typeface="Calibri"/>
              </a:rPr>
              <a:t>: b/n supervised and unsupervised .Algorithm is told it is wrong .Different possibilities have to be tried .does not suggest improvement .</a:t>
            </a:r>
            <a:endParaRPr/>
          </a:p>
          <a:p>
            <a:pPr marL="342900" marR="0" lvl="0" indent="-342900" algn="l" rtl="0">
              <a:lnSpc>
                <a:spcPct val="80000"/>
              </a:lnSpc>
              <a:spcBef>
                <a:spcPts val="600"/>
              </a:spcBef>
              <a:spcAft>
                <a:spcPts val="0"/>
              </a:spcAft>
              <a:buClr>
                <a:schemeClr val="dk1"/>
              </a:buClr>
              <a:buSzPts val="3000"/>
              <a:buFont typeface="Arial"/>
              <a:buNone/>
            </a:pPr>
            <a:r>
              <a:rPr lang="en-US" sz="3000" b="0" i="0" u="none">
                <a:solidFill>
                  <a:schemeClr val="dk1"/>
                </a:solidFill>
                <a:latin typeface="Calibri"/>
                <a:ea typeface="Calibri"/>
                <a:cs typeface="Calibri"/>
                <a:sym typeface="Calibri"/>
              </a:rPr>
              <a:t>4)</a:t>
            </a:r>
            <a:r>
              <a:rPr lang="en-US" sz="3000" b="0" i="0" u="none">
                <a:solidFill>
                  <a:srgbClr val="FF0000"/>
                </a:solidFill>
                <a:latin typeface="Calibri"/>
                <a:ea typeface="Calibri"/>
                <a:cs typeface="Calibri"/>
                <a:sym typeface="Calibri"/>
              </a:rPr>
              <a:t>Evolutionary Learning </a:t>
            </a:r>
            <a:r>
              <a:rPr lang="en-US" sz="3000" b="0" i="0" u="none">
                <a:solidFill>
                  <a:schemeClr val="dk1"/>
                </a:solidFill>
                <a:latin typeface="Calibri"/>
                <a:ea typeface="Calibri"/>
                <a:cs typeface="Calibri"/>
                <a:sym typeface="Calibri"/>
              </a:rPr>
              <a:t>: biological evolution is seen as learning process .It improves survival rate . It also suggests how good the solution is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85"/>
          <p:cNvSpPr txBox="1">
            <a:spLocks noGrp="1"/>
          </p:cNvSpPr>
          <p:nvPr>
            <p:ph type="body" idx="1"/>
          </p:nvPr>
        </p:nvSpPr>
        <p:spPr>
          <a:xfrm>
            <a:off x="457200" y="457200"/>
            <a:ext cx="8229600" cy="787241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dirty="0">
                <a:solidFill>
                  <a:schemeClr val="dk1"/>
                </a:solidFill>
                <a:latin typeface="Calibri"/>
                <a:ea typeface="Calibri"/>
                <a:cs typeface="Calibri"/>
                <a:sym typeface="Calibri"/>
              </a:rPr>
              <a:t>It takes  a value of real valued inputs  and  calculates a linear combination  of these inputs .</a:t>
            </a:r>
            <a:endParaRPr dirty="0"/>
          </a:p>
          <a:p>
            <a:pPr marL="342900" marR="0" lvl="0" indent="-342900" algn="l" rtl="0">
              <a:lnSpc>
                <a:spcPct val="100000"/>
              </a:lnSpc>
              <a:spcBef>
                <a:spcPts val="640"/>
              </a:spcBef>
              <a:spcAft>
                <a:spcPts val="0"/>
              </a:spcAft>
              <a:buClr>
                <a:schemeClr val="dk1"/>
              </a:buClr>
              <a:buSzPts val="3200"/>
              <a:buFont typeface="Arial"/>
              <a:buChar char="•"/>
            </a:pPr>
            <a:r>
              <a:rPr lang="en-US" sz="3200" b="0" i="0" u="none" dirty="0">
                <a:solidFill>
                  <a:schemeClr val="dk1"/>
                </a:solidFill>
                <a:latin typeface="Calibri"/>
                <a:ea typeface="Calibri"/>
                <a:cs typeface="Calibri"/>
                <a:sym typeface="Calibri"/>
              </a:rPr>
              <a:t>Given &lt;x1,x2, ….. , </a:t>
            </a:r>
            <a:r>
              <a:rPr lang="en-US" sz="3200" b="0" i="0" u="none" dirty="0" err="1">
                <a:solidFill>
                  <a:schemeClr val="dk1"/>
                </a:solidFill>
                <a:latin typeface="Calibri"/>
                <a:ea typeface="Calibri"/>
                <a:cs typeface="Calibri"/>
                <a:sym typeface="Calibri"/>
              </a:rPr>
              <a:t>xn</a:t>
            </a:r>
            <a:r>
              <a:rPr lang="en-US" sz="3200" b="0" i="0" u="none" dirty="0">
                <a:solidFill>
                  <a:schemeClr val="dk1"/>
                </a:solidFill>
                <a:latin typeface="Calibri"/>
                <a:ea typeface="Calibri"/>
                <a:cs typeface="Calibri"/>
                <a:sym typeface="Calibri"/>
              </a:rPr>
              <a:t>&gt; as  inputs and a</a:t>
            </a:r>
            <a:br>
              <a:rPr lang="en-US" sz="3200" b="0" i="0" u="none" dirty="0">
                <a:solidFill>
                  <a:schemeClr val="dk1"/>
                </a:solidFill>
                <a:latin typeface="Calibri"/>
                <a:ea typeface="Calibri"/>
                <a:cs typeface="Calibri"/>
                <a:sym typeface="Calibri"/>
              </a:rPr>
            </a:br>
            <a:r>
              <a:rPr lang="en-US" sz="3200" b="0" i="0" u="none" dirty="0">
                <a:solidFill>
                  <a:schemeClr val="dk1"/>
                </a:solidFill>
                <a:latin typeface="Calibri"/>
                <a:ea typeface="Calibri"/>
                <a:cs typeface="Calibri"/>
                <a:sym typeface="Calibri"/>
              </a:rPr>
              <a:t>(x1,x2,…. , </a:t>
            </a:r>
            <a:r>
              <a:rPr lang="en-US" sz="3200" b="0" i="0" u="none" dirty="0" err="1">
                <a:solidFill>
                  <a:schemeClr val="dk1"/>
                </a:solidFill>
                <a:latin typeface="Calibri"/>
                <a:ea typeface="Calibri"/>
                <a:cs typeface="Calibri"/>
                <a:sym typeface="Calibri"/>
              </a:rPr>
              <a:t>xn</a:t>
            </a:r>
            <a:r>
              <a:rPr lang="en-US" sz="3200" b="0" i="0" u="none" dirty="0">
                <a:solidFill>
                  <a:schemeClr val="dk1"/>
                </a:solidFill>
                <a:latin typeface="Calibri"/>
                <a:ea typeface="Calibri"/>
                <a:cs typeface="Calibri"/>
                <a:sym typeface="Calibri"/>
              </a:rPr>
              <a:t>) is computed by </a:t>
            </a:r>
            <a:r>
              <a:rPr lang="en-US" sz="3200" b="0" i="0" u="none" dirty="0" err="1">
                <a:solidFill>
                  <a:schemeClr val="dk1"/>
                </a:solidFill>
                <a:latin typeface="Calibri"/>
                <a:ea typeface="Calibri"/>
                <a:cs typeface="Calibri"/>
                <a:sym typeface="Calibri"/>
              </a:rPr>
              <a:t>perceptron</a:t>
            </a:r>
            <a:endParaRPr dirty="0"/>
          </a:p>
          <a:p>
            <a:pPr marL="342900" marR="0" lvl="0" indent="-139700" algn="l" rtl="0">
              <a:lnSpc>
                <a:spcPct val="100000"/>
              </a:lnSpc>
              <a:spcBef>
                <a:spcPts val="640"/>
              </a:spcBef>
              <a:spcAft>
                <a:spcPts val="0"/>
              </a:spcAft>
              <a:buClr>
                <a:schemeClr val="dk1"/>
              </a:buClr>
              <a:buSzPts val="3200"/>
              <a:buFont typeface="Arial"/>
              <a:buNone/>
            </a:pPr>
            <a:endParaRPr sz="3200" b="0" i="0" u="none" dirty="0">
              <a:solidFill>
                <a:schemeClr val="dk1"/>
              </a:solidFill>
              <a:latin typeface="Calibri"/>
              <a:ea typeface="Calibri"/>
              <a:cs typeface="Calibri"/>
              <a:sym typeface="Calibri"/>
            </a:endParaRPr>
          </a:p>
          <a:p>
            <a:pPr marL="342900" marR="0" lvl="0" indent="-139700" algn="l" rtl="0">
              <a:lnSpc>
                <a:spcPct val="100000"/>
              </a:lnSpc>
              <a:spcBef>
                <a:spcPts val="640"/>
              </a:spcBef>
              <a:spcAft>
                <a:spcPts val="0"/>
              </a:spcAft>
              <a:buClr>
                <a:schemeClr val="dk1"/>
              </a:buClr>
              <a:buSzPts val="3200"/>
              <a:buFont typeface="Arial"/>
              <a:buNone/>
            </a:pPr>
            <a:endParaRPr sz="3200" b="0" i="0" u="none" dirty="0">
              <a:solidFill>
                <a:schemeClr val="dk1"/>
              </a:solidFill>
              <a:latin typeface="Calibri"/>
              <a:ea typeface="Calibri"/>
              <a:cs typeface="Calibri"/>
              <a:sym typeface="Calibri"/>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dirty="0" err="1">
                <a:solidFill>
                  <a:schemeClr val="dk1"/>
                </a:solidFill>
                <a:latin typeface="Calibri"/>
                <a:ea typeface="Calibri"/>
                <a:cs typeface="Calibri"/>
                <a:sym typeface="Calibri"/>
              </a:rPr>
              <a:t>W</a:t>
            </a:r>
            <a:r>
              <a:rPr lang="en-US" sz="3200" b="0" i="0" u="none" baseline="-25000" dirty="0" err="1">
                <a:solidFill>
                  <a:schemeClr val="dk1"/>
                </a:solidFill>
                <a:latin typeface="Calibri"/>
                <a:ea typeface="Calibri"/>
                <a:cs typeface="Calibri"/>
                <a:sym typeface="Calibri"/>
              </a:rPr>
              <a:t>i</a:t>
            </a:r>
            <a:r>
              <a:rPr lang="en-US" sz="3200" b="0" i="0" u="none" baseline="-25000" dirty="0">
                <a:solidFill>
                  <a:schemeClr val="dk1"/>
                </a:solidFill>
                <a:latin typeface="Calibri"/>
                <a:ea typeface="Calibri"/>
                <a:cs typeface="Calibri"/>
                <a:sym typeface="Calibri"/>
              </a:rPr>
              <a:t> </a:t>
            </a:r>
            <a:r>
              <a:rPr lang="en-US" sz="3200" b="0" i="0" u="none" dirty="0">
                <a:solidFill>
                  <a:schemeClr val="dk1"/>
                </a:solidFill>
                <a:latin typeface="Calibri"/>
                <a:ea typeface="Calibri"/>
                <a:cs typeface="Calibri"/>
                <a:sym typeface="Calibri"/>
              </a:rPr>
              <a:t>= real valued constant </a:t>
            </a:r>
            <a:endParaRPr dirty="0"/>
          </a:p>
          <a:p>
            <a:pPr marL="342900" marR="0" lvl="0" indent="-342900" algn="l" rtl="0">
              <a:lnSpc>
                <a:spcPct val="100000"/>
              </a:lnSpc>
              <a:spcBef>
                <a:spcPts val="640"/>
              </a:spcBef>
              <a:spcAft>
                <a:spcPts val="0"/>
              </a:spcAft>
              <a:buClr>
                <a:schemeClr val="dk1"/>
              </a:buClr>
              <a:buSzPts val="3200"/>
              <a:buFont typeface="Arial"/>
              <a:buChar char="•"/>
            </a:pPr>
            <a:r>
              <a:rPr lang="en-US" sz="3200" b="0" i="0" u="none" dirty="0">
                <a:solidFill>
                  <a:schemeClr val="dk1"/>
                </a:solidFill>
                <a:latin typeface="Calibri"/>
                <a:ea typeface="Calibri"/>
                <a:cs typeface="Calibri"/>
                <a:sym typeface="Calibri"/>
              </a:rPr>
              <a:t>-w</a:t>
            </a:r>
            <a:r>
              <a:rPr lang="en-US" sz="3200" b="0" i="0" u="none" baseline="-25000" dirty="0">
                <a:solidFill>
                  <a:schemeClr val="dk1"/>
                </a:solidFill>
                <a:latin typeface="Calibri"/>
                <a:ea typeface="Calibri"/>
                <a:cs typeface="Calibri"/>
                <a:sym typeface="Calibri"/>
              </a:rPr>
              <a:t>0</a:t>
            </a:r>
            <a:r>
              <a:rPr lang="en-US" sz="3200" b="0" i="0" u="none" dirty="0">
                <a:solidFill>
                  <a:schemeClr val="dk1"/>
                </a:solidFill>
                <a:latin typeface="Calibri"/>
                <a:ea typeface="Calibri"/>
                <a:cs typeface="Calibri"/>
                <a:sym typeface="Calibri"/>
              </a:rPr>
              <a:t> is a threshold on weighted  combinations of inputs .</a:t>
            </a:r>
            <a:endParaRPr dirty="0"/>
          </a:p>
          <a:p>
            <a:pPr marL="342900" marR="0" lvl="0" indent="-342900" algn="l" rtl="0">
              <a:lnSpc>
                <a:spcPct val="100000"/>
              </a:lnSpc>
              <a:spcBef>
                <a:spcPts val="640"/>
              </a:spcBef>
              <a:spcAft>
                <a:spcPts val="0"/>
              </a:spcAft>
              <a:buClr>
                <a:schemeClr val="dk1"/>
              </a:buClr>
              <a:buSzPts val="3200"/>
              <a:buFont typeface="Arial"/>
              <a:buChar char="•"/>
            </a:pPr>
            <a:r>
              <a:rPr lang="en-US" sz="3200" b="0" i="0" u="none" dirty="0">
                <a:solidFill>
                  <a:schemeClr val="dk1"/>
                </a:solidFill>
                <a:latin typeface="Calibri"/>
                <a:ea typeface="Calibri"/>
                <a:cs typeface="Calibri"/>
                <a:sym typeface="Calibri"/>
              </a:rPr>
              <a:t>It gets the outputs as 1</a:t>
            </a:r>
            <a:endParaRPr dirty="0"/>
          </a:p>
          <a:p>
            <a:pPr marL="342900" marR="0" lvl="0" indent="-342900" algn="l" rtl="0">
              <a:lnSpc>
                <a:spcPct val="100000"/>
              </a:lnSpc>
              <a:spcBef>
                <a:spcPts val="640"/>
              </a:spcBef>
              <a:spcAft>
                <a:spcPts val="0"/>
              </a:spcAft>
              <a:buClr>
                <a:schemeClr val="dk1"/>
              </a:buClr>
              <a:buSzPts val="3200"/>
              <a:buFont typeface="Arial"/>
              <a:buNone/>
            </a:pPr>
            <a:endParaRPr sz="3200" b="0" i="0" u="none" dirty="0">
              <a:solidFill>
                <a:schemeClr val="dk1"/>
              </a:solidFill>
              <a:latin typeface="Calibri"/>
              <a:ea typeface="Calibri"/>
              <a:cs typeface="Calibri"/>
              <a:sym typeface="Calibri"/>
            </a:endParaRPr>
          </a:p>
          <a:p>
            <a:pPr marL="342900" marR="0" lvl="0" indent="-139700" algn="l" rtl="0">
              <a:lnSpc>
                <a:spcPct val="100000"/>
              </a:lnSpc>
              <a:spcBef>
                <a:spcPts val="640"/>
              </a:spcBef>
              <a:spcAft>
                <a:spcPts val="0"/>
              </a:spcAft>
              <a:buClr>
                <a:schemeClr val="dk1"/>
              </a:buClr>
              <a:buSzPts val="3200"/>
              <a:buFont typeface="Arial"/>
              <a:buNone/>
            </a:pPr>
            <a:endParaRPr sz="3200" b="0" i="0" u="none" dirty="0">
              <a:solidFill>
                <a:schemeClr val="dk1"/>
              </a:solidFill>
              <a:latin typeface="Calibri"/>
              <a:ea typeface="Calibri"/>
              <a:cs typeface="Calibri"/>
              <a:sym typeface="Calibri"/>
            </a:endParaRPr>
          </a:p>
          <a:p>
            <a:pPr marL="342900" marR="0" lvl="0" indent="-139700" algn="l" rtl="0">
              <a:spcBef>
                <a:spcPts val="640"/>
              </a:spcBef>
              <a:spcAft>
                <a:spcPts val="0"/>
              </a:spcAft>
              <a:buClr>
                <a:schemeClr val="dk1"/>
              </a:buClr>
              <a:buSzPts val="3200"/>
              <a:buFont typeface="Arial"/>
              <a:buNone/>
            </a:pPr>
            <a:endParaRPr sz="3200" b="0" i="0" u="none" dirty="0">
              <a:solidFill>
                <a:schemeClr val="dk1"/>
              </a:solidFill>
              <a:latin typeface="Calibri"/>
              <a:ea typeface="Calibri"/>
              <a:cs typeface="Calibri"/>
              <a:sym typeface="Calibri"/>
            </a:endParaRPr>
          </a:p>
        </p:txBody>
      </p:sp>
      <p:pic>
        <p:nvPicPr>
          <p:cNvPr id="715" name="Google Shape;715;p85"/>
          <p:cNvPicPr preferRelativeResize="0"/>
          <p:nvPr/>
        </p:nvPicPr>
        <p:blipFill rotWithShape="1">
          <a:blip r:embed="rId3">
            <a:alphaModFix/>
          </a:blip>
          <a:srcRect/>
          <a:stretch/>
        </p:blipFill>
        <p:spPr>
          <a:xfrm>
            <a:off x="762000" y="3276600"/>
            <a:ext cx="7239000" cy="1066800"/>
          </a:xfrm>
          <a:prstGeom prst="rect">
            <a:avLst/>
          </a:prstGeom>
          <a:noFill/>
          <a:ln>
            <a:noFill/>
          </a:ln>
        </p:spPr>
      </p:pic>
      <p:pic>
        <p:nvPicPr>
          <p:cNvPr id="716" name="Google Shape;716;p85"/>
          <p:cNvPicPr preferRelativeResize="0"/>
          <p:nvPr/>
        </p:nvPicPr>
        <p:blipFill rotWithShape="1">
          <a:blip r:embed="rId4">
            <a:alphaModFix/>
          </a:blip>
          <a:srcRect/>
          <a:stretch/>
        </p:blipFill>
        <p:spPr>
          <a:xfrm>
            <a:off x="3296529" y="5357446"/>
            <a:ext cx="3124200" cy="4667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86"/>
          <p:cNvSpPr txBox="1">
            <a:spLocks noGrp="1"/>
          </p:cNvSpPr>
          <p:nvPr>
            <p:ph type="body" idx="1"/>
          </p:nvPr>
        </p:nvSpPr>
        <p:spPr>
          <a:xfrm>
            <a:off x="457200" y="381000"/>
            <a:ext cx="8229600" cy="57451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If 			then			</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vector form is</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Perceptron function is </a:t>
            </a:r>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The space H of the candidate hypothesis considered in perceptron learning  = set of ( all possible  real valued  weight vectors)</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  </a:t>
            </a:r>
            <a:endParaRPr/>
          </a:p>
        </p:txBody>
      </p:sp>
      <p:pic>
        <p:nvPicPr>
          <p:cNvPr id="722" name="Google Shape;722;p86"/>
          <p:cNvPicPr preferRelativeResize="0"/>
          <p:nvPr/>
        </p:nvPicPr>
        <p:blipFill rotWithShape="1">
          <a:blip r:embed="rId3">
            <a:alphaModFix/>
          </a:blip>
          <a:srcRect/>
          <a:stretch/>
        </p:blipFill>
        <p:spPr>
          <a:xfrm>
            <a:off x="1447800" y="533400"/>
            <a:ext cx="990600" cy="333375"/>
          </a:xfrm>
          <a:prstGeom prst="rect">
            <a:avLst/>
          </a:prstGeom>
          <a:noFill/>
          <a:ln>
            <a:noFill/>
          </a:ln>
        </p:spPr>
      </p:pic>
      <p:pic>
        <p:nvPicPr>
          <p:cNvPr id="723" name="Google Shape;723;p86"/>
          <p:cNvPicPr preferRelativeResize="0"/>
          <p:nvPr/>
        </p:nvPicPr>
        <p:blipFill rotWithShape="1">
          <a:blip r:embed="rId4">
            <a:alphaModFix/>
          </a:blip>
          <a:srcRect/>
          <a:stretch/>
        </p:blipFill>
        <p:spPr>
          <a:xfrm>
            <a:off x="4495800" y="457200"/>
            <a:ext cx="1524000" cy="371475"/>
          </a:xfrm>
          <a:prstGeom prst="rect">
            <a:avLst/>
          </a:prstGeom>
          <a:noFill/>
          <a:ln>
            <a:noFill/>
          </a:ln>
        </p:spPr>
      </p:pic>
      <p:pic>
        <p:nvPicPr>
          <p:cNvPr id="724" name="Google Shape;724;p86"/>
          <p:cNvPicPr preferRelativeResize="0"/>
          <p:nvPr/>
        </p:nvPicPr>
        <p:blipFill rotWithShape="1">
          <a:blip r:embed="rId5">
            <a:alphaModFix/>
          </a:blip>
          <a:srcRect/>
          <a:stretch/>
        </p:blipFill>
        <p:spPr>
          <a:xfrm>
            <a:off x="3505200" y="1143000"/>
            <a:ext cx="1371600" cy="361950"/>
          </a:xfrm>
          <a:prstGeom prst="rect">
            <a:avLst/>
          </a:prstGeom>
          <a:noFill/>
          <a:ln>
            <a:noFill/>
          </a:ln>
        </p:spPr>
      </p:pic>
      <p:pic>
        <p:nvPicPr>
          <p:cNvPr id="725" name="Google Shape;725;p86"/>
          <p:cNvPicPr preferRelativeResize="0"/>
          <p:nvPr/>
        </p:nvPicPr>
        <p:blipFill rotWithShape="1">
          <a:blip r:embed="rId6">
            <a:alphaModFix/>
          </a:blip>
          <a:srcRect/>
          <a:stretch/>
        </p:blipFill>
        <p:spPr>
          <a:xfrm>
            <a:off x="1828800" y="2438400"/>
            <a:ext cx="5562600" cy="1295400"/>
          </a:xfrm>
          <a:prstGeom prst="rect">
            <a:avLst/>
          </a:prstGeom>
          <a:noFill/>
          <a:ln>
            <a:noFill/>
          </a:ln>
        </p:spPr>
      </p:pic>
      <p:pic>
        <p:nvPicPr>
          <p:cNvPr id="726" name="Google Shape;726;p86"/>
          <p:cNvPicPr preferRelativeResize="0"/>
          <p:nvPr/>
        </p:nvPicPr>
        <p:blipFill rotWithShape="1">
          <a:blip r:embed="rId7">
            <a:alphaModFix/>
          </a:blip>
          <a:srcRect/>
          <a:stretch/>
        </p:blipFill>
        <p:spPr>
          <a:xfrm>
            <a:off x="2286000" y="5486400"/>
            <a:ext cx="3200400" cy="7334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8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Linearly separable </a:t>
            </a:r>
            <a:endParaRPr/>
          </a:p>
        </p:txBody>
      </p:sp>
      <p:sp>
        <p:nvSpPr>
          <p:cNvPr id="732" name="Google Shape;732;p8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dirty="0">
                <a:solidFill>
                  <a:schemeClr val="dk1"/>
                </a:solidFill>
                <a:latin typeface="Calibri"/>
                <a:ea typeface="Calibri"/>
                <a:cs typeface="Calibri"/>
                <a:sym typeface="Calibri"/>
              </a:rPr>
              <a:t>+</a:t>
            </a:r>
            <a:r>
              <a:rPr lang="en-US" sz="3200" b="0" i="0" u="none" dirty="0" err="1">
                <a:solidFill>
                  <a:schemeClr val="dk1"/>
                </a:solidFill>
                <a:latin typeface="Calibri"/>
                <a:ea typeface="Calibri"/>
                <a:cs typeface="Calibri"/>
                <a:sym typeface="Calibri"/>
              </a:rPr>
              <a:t>ve</a:t>
            </a:r>
            <a:r>
              <a:rPr lang="en-US" sz="3200" b="0" i="0" u="none" dirty="0">
                <a:solidFill>
                  <a:schemeClr val="dk1"/>
                </a:solidFill>
                <a:latin typeface="Calibri"/>
                <a:ea typeface="Calibri"/>
                <a:cs typeface="Calibri"/>
                <a:sym typeface="Calibri"/>
              </a:rPr>
              <a:t> and –</a:t>
            </a:r>
            <a:r>
              <a:rPr lang="en-US" sz="3200" b="0" i="0" u="none" dirty="0" err="1">
                <a:solidFill>
                  <a:schemeClr val="dk1"/>
                </a:solidFill>
                <a:latin typeface="Calibri"/>
                <a:ea typeface="Calibri"/>
                <a:cs typeface="Calibri"/>
                <a:sym typeface="Calibri"/>
              </a:rPr>
              <a:t>ve</a:t>
            </a:r>
            <a:r>
              <a:rPr lang="en-US" sz="3200" b="0" i="0" u="none" dirty="0">
                <a:solidFill>
                  <a:schemeClr val="dk1"/>
                </a:solidFill>
                <a:latin typeface="Calibri"/>
                <a:ea typeface="Calibri"/>
                <a:cs typeface="Calibri"/>
                <a:sym typeface="Calibri"/>
              </a:rPr>
              <a:t>  examples are  separated by a </a:t>
            </a:r>
            <a:r>
              <a:rPr lang="en-US" sz="3200" b="0" i="0" u="none" dirty="0" err="1">
                <a:solidFill>
                  <a:schemeClr val="dk1"/>
                </a:solidFill>
                <a:latin typeface="Calibri"/>
                <a:ea typeface="Calibri"/>
                <a:cs typeface="Calibri"/>
                <a:sym typeface="Calibri"/>
              </a:rPr>
              <a:t>hyperplane</a:t>
            </a:r>
            <a:r>
              <a:rPr lang="en-US" sz="3200" b="0" i="0" u="none" dirty="0">
                <a:solidFill>
                  <a:schemeClr val="dk1"/>
                </a:solidFill>
                <a:latin typeface="Calibri"/>
                <a:ea typeface="Calibri"/>
                <a:cs typeface="Calibri"/>
                <a:sym typeface="Calibri"/>
              </a:rPr>
              <a:t>  and it is called as  linearly separable .</a:t>
            </a:r>
            <a:endParaRPr dirty="0"/>
          </a:p>
          <a:p>
            <a:pPr marL="342900" marR="0" lvl="0" indent="-342900" algn="l" rtl="0">
              <a:lnSpc>
                <a:spcPct val="100000"/>
              </a:lnSpc>
              <a:spcBef>
                <a:spcPts val="640"/>
              </a:spcBef>
              <a:spcAft>
                <a:spcPts val="0"/>
              </a:spcAft>
              <a:buClr>
                <a:schemeClr val="dk1"/>
              </a:buClr>
              <a:buSzPts val="3200"/>
              <a:buFont typeface="Arial"/>
              <a:buChar char="•"/>
            </a:pPr>
            <a:r>
              <a:rPr lang="en-US" sz="3200" b="0" i="0" u="none" dirty="0">
                <a:solidFill>
                  <a:schemeClr val="dk1"/>
                </a:solidFill>
                <a:latin typeface="Calibri"/>
                <a:ea typeface="Calibri"/>
                <a:cs typeface="Calibri"/>
                <a:sym typeface="Calibri"/>
              </a:rPr>
              <a:t>If we  assume  </a:t>
            </a:r>
            <a:r>
              <a:rPr lang="en-US" sz="3200" b="0" i="0" u="none" dirty="0" err="1">
                <a:solidFill>
                  <a:schemeClr val="dk1"/>
                </a:solidFill>
                <a:latin typeface="Calibri"/>
                <a:ea typeface="Calibri"/>
                <a:cs typeface="Calibri"/>
                <a:sym typeface="Calibri"/>
              </a:rPr>
              <a:t>boolean</a:t>
            </a:r>
            <a:r>
              <a:rPr lang="en-US" sz="3200" b="0" i="0" u="none" dirty="0">
                <a:solidFill>
                  <a:schemeClr val="dk1"/>
                </a:solidFill>
                <a:latin typeface="Calibri"/>
                <a:ea typeface="Calibri"/>
                <a:cs typeface="Calibri"/>
                <a:sym typeface="Calibri"/>
              </a:rPr>
              <a:t> values of 1(true) and 0 ( false )</a:t>
            </a:r>
            <a:endParaRPr dirty="0"/>
          </a:p>
          <a:p>
            <a:pPr marL="342900" marR="0" lvl="0" indent="-342900" algn="l" rtl="0">
              <a:lnSpc>
                <a:spcPct val="100000"/>
              </a:lnSpc>
              <a:spcBef>
                <a:spcPts val="640"/>
              </a:spcBef>
              <a:spcAft>
                <a:spcPts val="0"/>
              </a:spcAft>
              <a:buClr>
                <a:schemeClr val="dk1"/>
              </a:buClr>
              <a:buSzPts val="3200"/>
              <a:buFont typeface="Arial"/>
              <a:buChar char="•"/>
            </a:pPr>
            <a:r>
              <a:rPr lang="en-US" sz="3200" b="0" i="0" u="none" dirty="0" err="1">
                <a:solidFill>
                  <a:schemeClr val="dk1"/>
                </a:solidFill>
                <a:latin typeface="Calibri"/>
                <a:ea typeface="Calibri"/>
                <a:cs typeface="Calibri"/>
                <a:sym typeface="Calibri"/>
              </a:rPr>
              <a:t>Perceptron</a:t>
            </a:r>
            <a:r>
              <a:rPr lang="en-US" sz="3200" b="0" i="0" u="none" dirty="0">
                <a:solidFill>
                  <a:schemeClr val="dk1"/>
                </a:solidFill>
                <a:latin typeface="Calibri"/>
                <a:ea typeface="Calibri"/>
                <a:cs typeface="Calibri"/>
                <a:sym typeface="Calibri"/>
              </a:rPr>
              <a:t> can be represented as </a:t>
            </a:r>
            <a:endParaRPr dirty="0"/>
          </a:p>
          <a:p>
            <a:pPr marL="342900" marR="0" lvl="0" indent="-139700" algn="l" rtl="0">
              <a:lnSpc>
                <a:spcPct val="100000"/>
              </a:lnSpc>
              <a:spcBef>
                <a:spcPts val="640"/>
              </a:spcBef>
              <a:spcAft>
                <a:spcPts val="0"/>
              </a:spcAft>
              <a:buClr>
                <a:schemeClr val="dk1"/>
              </a:buClr>
              <a:buSzPts val="3200"/>
              <a:buFont typeface="Arial"/>
              <a:buNone/>
            </a:pPr>
            <a:endParaRPr sz="3200" b="0" i="0" u="none" dirty="0">
              <a:solidFill>
                <a:schemeClr val="dk1"/>
              </a:solidFill>
              <a:latin typeface="Calibri"/>
              <a:ea typeface="Calibri"/>
              <a:cs typeface="Calibri"/>
              <a:sym typeface="Calibri"/>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dirty="0">
                <a:solidFill>
                  <a:schemeClr val="dk1"/>
                </a:solidFill>
                <a:latin typeface="Calibri"/>
                <a:ea typeface="Calibri"/>
                <a:cs typeface="Calibri"/>
                <a:sym typeface="Calibri"/>
              </a:rPr>
              <a:t>Cannot be represented as its value is 1 </a:t>
            </a:r>
            <a:endParaRPr dirty="0"/>
          </a:p>
          <a:p>
            <a:pPr marL="342900" marR="0" lvl="0" indent="-139700" algn="l" rtl="0">
              <a:spcBef>
                <a:spcPts val="640"/>
              </a:spcBef>
              <a:spcAft>
                <a:spcPts val="0"/>
              </a:spcAft>
              <a:buClr>
                <a:schemeClr val="dk1"/>
              </a:buClr>
              <a:buSzPts val="3200"/>
              <a:buFont typeface="Arial"/>
              <a:buNone/>
            </a:pPr>
            <a:endParaRPr sz="3200" b="0" i="0" u="none" dirty="0">
              <a:solidFill>
                <a:schemeClr val="dk1"/>
              </a:solidFill>
              <a:latin typeface="Calibri"/>
              <a:ea typeface="Calibri"/>
              <a:cs typeface="Calibri"/>
              <a:sym typeface="Calibri"/>
            </a:endParaRPr>
          </a:p>
        </p:txBody>
      </p:sp>
      <p:pic>
        <p:nvPicPr>
          <p:cNvPr id="733" name="Google Shape;733;p87"/>
          <p:cNvPicPr preferRelativeResize="0"/>
          <p:nvPr/>
        </p:nvPicPr>
        <p:blipFill rotWithShape="1">
          <a:blip r:embed="rId3">
            <a:alphaModFix/>
          </a:blip>
          <a:srcRect/>
          <a:stretch/>
        </p:blipFill>
        <p:spPr>
          <a:xfrm>
            <a:off x="1676400" y="4800600"/>
            <a:ext cx="1066800" cy="276225"/>
          </a:xfrm>
          <a:prstGeom prst="rect">
            <a:avLst/>
          </a:prstGeom>
          <a:noFill/>
          <a:ln>
            <a:noFill/>
          </a:ln>
        </p:spPr>
      </p:pic>
      <p:pic>
        <p:nvPicPr>
          <p:cNvPr id="734" name="Google Shape;734;p87"/>
          <p:cNvPicPr preferRelativeResize="0"/>
          <p:nvPr/>
        </p:nvPicPr>
        <p:blipFill rotWithShape="1">
          <a:blip r:embed="rId4">
            <a:alphaModFix/>
          </a:blip>
          <a:srcRect/>
          <a:stretch/>
        </p:blipFill>
        <p:spPr>
          <a:xfrm>
            <a:off x="2819400" y="4724400"/>
            <a:ext cx="2905125" cy="390525"/>
          </a:xfrm>
          <a:prstGeom prst="rect">
            <a:avLst/>
          </a:prstGeom>
          <a:noFill/>
          <a:ln>
            <a:noFill/>
          </a:ln>
        </p:spPr>
      </p:pic>
      <p:pic>
        <p:nvPicPr>
          <p:cNvPr id="735" name="Google Shape;735;p87"/>
          <p:cNvPicPr preferRelativeResize="0"/>
          <p:nvPr/>
        </p:nvPicPr>
        <p:blipFill rotWithShape="1">
          <a:blip r:embed="rId5">
            <a:alphaModFix/>
          </a:blip>
          <a:srcRect/>
          <a:stretch/>
        </p:blipFill>
        <p:spPr>
          <a:xfrm>
            <a:off x="1631852" y="5187462"/>
            <a:ext cx="1333500" cy="2762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740" name="Google Shape;740;p88"/>
          <p:cNvPicPr preferRelativeResize="0"/>
          <p:nvPr/>
        </p:nvPicPr>
        <p:blipFill rotWithShape="1">
          <a:blip r:embed="rId3">
            <a:alphaModFix/>
          </a:blip>
          <a:srcRect/>
          <a:stretch/>
        </p:blipFill>
        <p:spPr>
          <a:xfrm>
            <a:off x="228600" y="685800"/>
            <a:ext cx="8610600" cy="52578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8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4400"/>
              <a:buFont typeface="Calibri"/>
              <a:buNone/>
            </a:pPr>
            <a:r>
              <a:rPr lang="en-US" sz="4400" b="0" i="0" u="none">
                <a:solidFill>
                  <a:srgbClr val="FF0000"/>
                </a:solidFill>
                <a:latin typeface="Calibri"/>
                <a:ea typeface="Calibri"/>
                <a:cs typeface="Calibri"/>
                <a:sym typeface="Calibri"/>
              </a:rPr>
              <a:t>Perceptron</a:t>
            </a:r>
            <a:endParaRPr/>
          </a:p>
        </p:txBody>
      </p:sp>
      <p:pic>
        <p:nvPicPr>
          <p:cNvPr id="746" name="Google Shape;746;p89"/>
          <p:cNvPicPr preferRelativeResize="0">
            <a:picLocks noGrp="1"/>
          </p:cNvPicPr>
          <p:nvPr>
            <p:ph type="body" idx="1"/>
          </p:nvPr>
        </p:nvPicPr>
        <p:blipFill rotWithShape="1">
          <a:blip r:embed="rId3">
            <a:alphaModFix/>
          </a:blip>
          <a:srcRect/>
          <a:stretch/>
        </p:blipFill>
        <p:spPr>
          <a:xfrm>
            <a:off x="1419225" y="1852612"/>
            <a:ext cx="6305550" cy="40195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pic>
        <p:nvPicPr>
          <p:cNvPr id="751" name="Google Shape;751;p90"/>
          <p:cNvPicPr preferRelativeResize="0"/>
          <p:nvPr/>
        </p:nvPicPr>
        <p:blipFill rotWithShape="1">
          <a:blip r:embed="rId3">
            <a:alphaModFix/>
          </a:blip>
          <a:srcRect/>
          <a:stretch/>
        </p:blipFill>
        <p:spPr>
          <a:xfrm>
            <a:off x="533400" y="533400"/>
            <a:ext cx="8153400" cy="58674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91"/>
          <p:cNvSpPr txBox="1">
            <a:spLocks noGrp="1"/>
          </p:cNvSpPr>
          <p:nvPr>
            <p:ph type="body" idx="1"/>
          </p:nvPr>
        </p:nvSpPr>
        <p:spPr>
          <a:xfrm>
            <a:off x="533400" y="762000"/>
            <a:ext cx="8229600" cy="55927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dirty="0">
                <a:solidFill>
                  <a:schemeClr val="dk1"/>
                </a:solidFill>
                <a:latin typeface="Calibri"/>
                <a:ea typeface="Calibri"/>
                <a:cs typeface="Calibri"/>
                <a:sym typeface="Calibri"/>
              </a:rPr>
              <a:t>Learning rate is : 0.1 &lt; η &lt; 0.4</a:t>
            </a:r>
            <a:endParaRPr dirty="0"/>
          </a:p>
          <a:p>
            <a:pPr marL="342900" marR="0" lvl="0" indent="-342900" algn="l" rtl="0">
              <a:lnSpc>
                <a:spcPct val="100000"/>
              </a:lnSpc>
              <a:spcBef>
                <a:spcPts val="640"/>
              </a:spcBef>
              <a:spcAft>
                <a:spcPts val="0"/>
              </a:spcAft>
              <a:buClr>
                <a:schemeClr val="dk1"/>
              </a:buClr>
              <a:buSzPts val="3200"/>
              <a:buFont typeface="Arial"/>
              <a:buChar char="•"/>
            </a:pPr>
            <a:r>
              <a:rPr lang="en-US" sz="3200" b="0" i="0" u="none" dirty="0">
                <a:solidFill>
                  <a:schemeClr val="dk1"/>
                </a:solidFill>
                <a:latin typeface="Calibri"/>
                <a:ea typeface="Calibri"/>
                <a:cs typeface="Calibri"/>
                <a:sym typeface="Calibri"/>
              </a:rPr>
              <a:t>Bias: fix the value of the threshold for the neuron at zero. The input to the weight is ±1.</a:t>
            </a:r>
            <a:endParaRPr dirty="0"/>
          </a:p>
          <a:p>
            <a:pPr marL="342900" marR="0" lvl="0" indent="-342900" algn="l" rtl="0">
              <a:lnSpc>
                <a:spcPct val="100000"/>
              </a:lnSpc>
              <a:spcBef>
                <a:spcPts val="640"/>
              </a:spcBef>
              <a:spcAft>
                <a:spcPts val="0"/>
              </a:spcAft>
              <a:buClr>
                <a:schemeClr val="dk1"/>
              </a:buClr>
              <a:buSzPts val="3200"/>
              <a:buFont typeface="Arial"/>
              <a:buChar char="•"/>
            </a:pPr>
            <a:r>
              <a:rPr lang="en-US" sz="3200" b="0" i="0" u="none" dirty="0">
                <a:solidFill>
                  <a:schemeClr val="dk1"/>
                </a:solidFill>
                <a:latin typeface="Calibri"/>
                <a:ea typeface="Calibri"/>
                <a:cs typeface="Calibri"/>
                <a:sym typeface="Calibri"/>
              </a:rPr>
              <a:t>The weight is -1 when the inputs are </a:t>
            </a:r>
            <a:r>
              <a:rPr lang="en-US" sz="3200" b="0" i="0" u="none" dirty="0" smtClean="0">
                <a:solidFill>
                  <a:schemeClr val="dk1"/>
                </a:solidFill>
                <a:latin typeface="Calibri"/>
                <a:ea typeface="Calibri"/>
                <a:cs typeface="Calibri"/>
                <a:sym typeface="Calibri"/>
              </a:rPr>
              <a:t>all zeros. This </a:t>
            </a:r>
            <a:r>
              <a:rPr lang="en-US" sz="3200" b="0" i="0" u="none" dirty="0">
                <a:solidFill>
                  <a:schemeClr val="dk1"/>
                </a:solidFill>
                <a:latin typeface="Calibri"/>
                <a:ea typeface="Calibri"/>
                <a:cs typeface="Calibri"/>
                <a:sym typeface="Calibri"/>
              </a:rPr>
              <a:t>is called bias(w</a:t>
            </a:r>
            <a:r>
              <a:rPr lang="en-US" sz="3200" b="0" i="0" u="none" baseline="-25000" dirty="0">
                <a:solidFill>
                  <a:schemeClr val="dk1"/>
                </a:solidFill>
                <a:latin typeface="Calibri"/>
                <a:ea typeface="Calibri"/>
                <a:cs typeface="Calibri"/>
                <a:sym typeface="Calibri"/>
              </a:rPr>
              <a:t>0j</a:t>
            </a:r>
            <a:r>
              <a:rPr lang="en-US" sz="3200" b="0" i="0" u="none" dirty="0">
                <a:solidFill>
                  <a:schemeClr val="dk1"/>
                </a:solidFill>
                <a:latin typeface="Calibri"/>
                <a:ea typeface="Calibri"/>
                <a:cs typeface="Calibri"/>
                <a:sym typeface="Calibri"/>
              </a:rPr>
              <a:t>) .</a:t>
            </a:r>
            <a:endParaRPr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pic>
        <p:nvPicPr>
          <p:cNvPr id="761" name="Google Shape;761;p92"/>
          <p:cNvPicPr preferRelativeResize="0"/>
          <p:nvPr/>
        </p:nvPicPr>
        <p:blipFill rotWithShape="1">
          <a:blip r:embed="rId3">
            <a:alphaModFix/>
          </a:blip>
          <a:srcRect/>
          <a:stretch/>
        </p:blipFill>
        <p:spPr>
          <a:xfrm>
            <a:off x="638175" y="595312"/>
            <a:ext cx="7867650" cy="56673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pic>
        <p:nvPicPr>
          <p:cNvPr id="766" name="Google Shape;766;p93"/>
          <p:cNvPicPr preferRelativeResize="0"/>
          <p:nvPr/>
        </p:nvPicPr>
        <p:blipFill rotWithShape="1">
          <a:blip r:embed="rId3">
            <a:alphaModFix/>
          </a:blip>
          <a:srcRect/>
          <a:stretch/>
        </p:blipFill>
        <p:spPr>
          <a:xfrm>
            <a:off x="481012" y="423862"/>
            <a:ext cx="8181975" cy="6010275"/>
          </a:xfrm>
          <a:prstGeom prst="rect">
            <a:avLst/>
          </a:prstGeom>
          <a:noFill/>
          <a:ln>
            <a:noFill/>
          </a:ln>
        </p:spPr>
      </p:pic>
      <p:sp>
        <p:nvSpPr>
          <p:cNvPr id="767" name="Google Shape;767;p93"/>
          <p:cNvSpPr txBox="1"/>
          <p:nvPr/>
        </p:nvSpPr>
        <p:spPr>
          <a:xfrm>
            <a:off x="7162800" y="4191000"/>
            <a:ext cx="1676400" cy="1477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complexity is O(mn).</a:t>
            </a:r>
            <a:endParaRPr/>
          </a:p>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For T iterations, costs  is O(Tmn).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9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example</a:t>
            </a:r>
            <a:endParaRPr/>
          </a:p>
        </p:txBody>
      </p:sp>
      <p:sp>
        <p:nvSpPr>
          <p:cNvPr id="773" name="Google Shape;773;p9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80000"/>
              </a:lnSpc>
              <a:spcBef>
                <a:spcPts val="0"/>
              </a:spcBef>
              <a:spcAft>
                <a:spcPts val="0"/>
              </a:spcAft>
              <a:buClr>
                <a:schemeClr val="dk1"/>
              </a:buClr>
              <a:buSzPts val="1500"/>
              <a:buFont typeface="Arial"/>
              <a:buChar char="•"/>
            </a:pPr>
            <a:r>
              <a:rPr lang="en-US" sz="1500" b="0" i="0" u="none">
                <a:solidFill>
                  <a:schemeClr val="dk1"/>
                </a:solidFill>
                <a:latin typeface="Calibri"/>
                <a:ea typeface="Calibri"/>
                <a:cs typeface="Calibri"/>
                <a:sym typeface="Calibri"/>
              </a:rPr>
              <a:t>w0 = −0.05, w1 = −0.02, w2 = 0.02.</a:t>
            </a:r>
            <a:endParaRPr/>
          </a:p>
          <a:p>
            <a:pPr marL="342900" marR="0" lvl="0" indent="-342900" algn="l" rtl="0">
              <a:lnSpc>
                <a:spcPct val="80000"/>
              </a:lnSpc>
              <a:spcBef>
                <a:spcPts val="300"/>
              </a:spcBef>
              <a:spcAft>
                <a:spcPts val="0"/>
              </a:spcAft>
              <a:buClr>
                <a:schemeClr val="dk1"/>
              </a:buClr>
              <a:buSzPts val="1500"/>
              <a:buFont typeface="Arial"/>
              <a:buChar char="•"/>
            </a:pPr>
            <a:r>
              <a:rPr lang="en-US" sz="1500" b="0" i="0" u="none">
                <a:solidFill>
                  <a:schemeClr val="dk1"/>
                </a:solidFill>
                <a:latin typeface="Calibri"/>
                <a:ea typeface="Calibri"/>
                <a:cs typeface="Calibri"/>
                <a:sym typeface="Calibri"/>
              </a:rPr>
              <a:t>inputs are 0: (0, 0)</a:t>
            </a:r>
            <a:endParaRPr/>
          </a:p>
          <a:p>
            <a:pPr marL="342900" marR="0" lvl="0" indent="-342900" algn="l" rtl="0">
              <a:lnSpc>
                <a:spcPct val="80000"/>
              </a:lnSpc>
              <a:spcBef>
                <a:spcPts val="300"/>
              </a:spcBef>
              <a:spcAft>
                <a:spcPts val="0"/>
              </a:spcAft>
              <a:buClr>
                <a:schemeClr val="dk1"/>
              </a:buClr>
              <a:buSzPts val="1500"/>
              <a:buFont typeface="Arial"/>
              <a:buChar char="•"/>
            </a:pPr>
            <a:r>
              <a:rPr lang="en-US" sz="1500" b="0" i="0" u="none">
                <a:solidFill>
                  <a:schemeClr val="dk1"/>
                </a:solidFill>
                <a:latin typeface="Calibri"/>
                <a:ea typeface="Calibri"/>
                <a:cs typeface="Calibri"/>
                <a:sym typeface="Calibri"/>
              </a:rPr>
              <a:t>Input to the bias weight is always −1,\</a:t>
            </a:r>
            <a:endParaRPr/>
          </a:p>
          <a:p>
            <a:pPr marL="342900" marR="0" lvl="0" indent="-342900" algn="l" rtl="0">
              <a:lnSpc>
                <a:spcPct val="80000"/>
              </a:lnSpc>
              <a:spcBef>
                <a:spcPts val="300"/>
              </a:spcBef>
              <a:spcAft>
                <a:spcPts val="0"/>
              </a:spcAft>
              <a:buClr>
                <a:schemeClr val="dk1"/>
              </a:buClr>
              <a:buSzPts val="1500"/>
              <a:buFont typeface="Arial"/>
              <a:buChar char="•"/>
            </a:pPr>
            <a:r>
              <a:rPr lang="en-US" sz="1500" b="0" i="0" u="none">
                <a:solidFill>
                  <a:schemeClr val="dk1"/>
                </a:solidFill>
                <a:latin typeface="Calibri"/>
                <a:ea typeface="Calibri"/>
                <a:cs typeface="Calibri"/>
                <a:sym typeface="Calibri"/>
              </a:rPr>
              <a:t>value that reaches the neuron is −0.05 × −1 +−0.02 × 0 + 0.02 × 0 = 0.05</a:t>
            </a:r>
            <a:endParaRPr/>
          </a:p>
          <a:p>
            <a:pPr marL="342900" marR="0" lvl="0" indent="-342900" algn="l" rtl="0">
              <a:lnSpc>
                <a:spcPct val="80000"/>
              </a:lnSpc>
              <a:spcBef>
                <a:spcPts val="300"/>
              </a:spcBef>
              <a:spcAft>
                <a:spcPts val="0"/>
              </a:spcAft>
              <a:buClr>
                <a:srgbClr val="FF0000"/>
              </a:buClr>
              <a:buSzPts val="1500"/>
              <a:buFont typeface="Arial"/>
              <a:buNone/>
            </a:pPr>
            <a:r>
              <a:rPr lang="en-US" sz="1500" b="0" i="0" u="none">
                <a:solidFill>
                  <a:srgbClr val="FF0000"/>
                </a:solidFill>
                <a:latin typeface="Calibri"/>
                <a:ea typeface="Calibri"/>
                <a:cs typeface="Calibri"/>
                <a:sym typeface="Calibri"/>
              </a:rPr>
              <a:t>Result :</a:t>
            </a:r>
            <a:r>
              <a:rPr lang="en-US" sz="1500" b="0" i="0" u="none">
                <a:solidFill>
                  <a:schemeClr val="dk1"/>
                </a:solidFill>
                <a:latin typeface="Calibri"/>
                <a:ea typeface="Calibri"/>
                <a:cs typeface="Calibri"/>
                <a:sym typeface="Calibri"/>
              </a:rPr>
              <a:t> This value is above 0, so the neuron fires and the output is 1, which is incorrect according to the target.</a:t>
            </a:r>
            <a:endParaRPr/>
          </a:p>
          <a:p>
            <a:pPr marL="342900" marR="0" lvl="0" indent="-342900" algn="l" rtl="0">
              <a:lnSpc>
                <a:spcPct val="80000"/>
              </a:lnSpc>
              <a:spcBef>
                <a:spcPts val="300"/>
              </a:spcBef>
              <a:spcAft>
                <a:spcPts val="0"/>
              </a:spcAft>
              <a:buClr>
                <a:schemeClr val="dk1"/>
              </a:buClr>
              <a:buSzPts val="1500"/>
              <a:buFont typeface="Arial"/>
              <a:buNone/>
            </a:pPr>
            <a:r>
              <a:rPr lang="en-US" sz="1500" b="0" i="0" u="none">
                <a:solidFill>
                  <a:schemeClr val="dk1"/>
                </a:solidFill>
                <a:latin typeface="Calibri"/>
                <a:ea typeface="Calibri"/>
                <a:cs typeface="Calibri"/>
                <a:sym typeface="Calibri"/>
              </a:rPr>
              <a:t> Apply the equation : wij ← wij − η(yj − tj ) · xi for η = 0.25</a:t>
            </a:r>
            <a:endParaRPr/>
          </a:p>
          <a:p>
            <a:pPr marL="342900" marR="0" lvl="0" indent="-342900" algn="l" rtl="0">
              <a:lnSpc>
                <a:spcPct val="80000"/>
              </a:lnSpc>
              <a:spcBef>
                <a:spcPts val="300"/>
              </a:spcBef>
              <a:spcAft>
                <a:spcPts val="0"/>
              </a:spcAft>
              <a:buClr>
                <a:schemeClr val="dk1"/>
              </a:buClr>
              <a:buSzPts val="1500"/>
              <a:buFont typeface="Arial"/>
              <a:buNone/>
            </a:pPr>
            <a:r>
              <a:rPr lang="en-US" sz="1500" b="0" i="0" u="none">
                <a:solidFill>
                  <a:schemeClr val="dk1"/>
                </a:solidFill>
                <a:latin typeface="Calibri"/>
                <a:ea typeface="Calibri"/>
                <a:cs typeface="Calibri"/>
                <a:sym typeface="Calibri"/>
              </a:rPr>
              <a:t>w0 : −0.05 − 0.25 × (1 − 0) × −1 = 0.2, (3.7)</a:t>
            </a:r>
            <a:endParaRPr/>
          </a:p>
          <a:p>
            <a:pPr marL="342900" marR="0" lvl="0" indent="-342900" algn="l" rtl="0">
              <a:lnSpc>
                <a:spcPct val="80000"/>
              </a:lnSpc>
              <a:spcBef>
                <a:spcPts val="300"/>
              </a:spcBef>
              <a:spcAft>
                <a:spcPts val="0"/>
              </a:spcAft>
              <a:buClr>
                <a:schemeClr val="dk1"/>
              </a:buClr>
              <a:buSzPts val="1500"/>
              <a:buFont typeface="Arial"/>
              <a:buNone/>
            </a:pPr>
            <a:r>
              <a:rPr lang="en-US" sz="1500" b="0" i="0" u="none">
                <a:solidFill>
                  <a:schemeClr val="dk1"/>
                </a:solidFill>
                <a:latin typeface="Calibri"/>
                <a:ea typeface="Calibri"/>
                <a:cs typeface="Calibri"/>
                <a:sym typeface="Calibri"/>
              </a:rPr>
              <a:t>w1 : −0.02 − 0.25 × (1 − 0) × 0 = −0.02, (3.8)</a:t>
            </a:r>
            <a:endParaRPr/>
          </a:p>
          <a:p>
            <a:pPr marL="342900" marR="0" lvl="0" indent="-342900" algn="l" rtl="0">
              <a:lnSpc>
                <a:spcPct val="80000"/>
              </a:lnSpc>
              <a:spcBef>
                <a:spcPts val="300"/>
              </a:spcBef>
              <a:spcAft>
                <a:spcPts val="0"/>
              </a:spcAft>
              <a:buClr>
                <a:schemeClr val="dk1"/>
              </a:buClr>
              <a:buSzPts val="1500"/>
              <a:buFont typeface="Arial"/>
              <a:buNone/>
            </a:pPr>
            <a:r>
              <a:rPr lang="en-US" sz="1500" b="0" i="0" u="none">
                <a:solidFill>
                  <a:schemeClr val="dk1"/>
                </a:solidFill>
                <a:latin typeface="Calibri"/>
                <a:ea typeface="Calibri"/>
                <a:cs typeface="Calibri"/>
                <a:sym typeface="Calibri"/>
              </a:rPr>
              <a:t>w2 : 0.02 − 0.25 × (1 − 0) × 0 = 0.02. (3.9)</a:t>
            </a:r>
            <a:endParaRPr/>
          </a:p>
          <a:p>
            <a:pPr marL="342900" marR="0" lvl="0" indent="-342900" algn="l" rtl="0">
              <a:lnSpc>
                <a:spcPct val="80000"/>
              </a:lnSpc>
              <a:spcBef>
                <a:spcPts val="300"/>
              </a:spcBef>
              <a:spcAft>
                <a:spcPts val="0"/>
              </a:spcAft>
              <a:buClr>
                <a:schemeClr val="dk1"/>
              </a:buClr>
              <a:buSzPts val="1500"/>
              <a:buFont typeface="Arial"/>
              <a:buNone/>
            </a:pPr>
            <a:r>
              <a:rPr lang="en-US" sz="1500" b="0" i="0" u="none">
                <a:solidFill>
                  <a:schemeClr val="dk1"/>
                </a:solidFill>
                <a:latin typeface="Calibri"/>
                <a:ea typeface="Calibri"/>
                <a:cs typeface="Calibri"/>
                <a:sym typeface="Calibri"/>
              </a:rPr>
              <a:t>feed in the next input (0, 1)</a:t>
            </a:r>
            <a:endParaRPr/>
          </a:p>
          <a:p>
            <a:pPr marL="342900" marR="0" lvl="0" indent="-342900" algn="l" rtl="0">
              <a:lnSpc>
                <a:spcPct val="80000"/>
              </a:lnSpc>
              <a:spcBef>
                <a:spcPts val="300"/>
              </a:spcBef>
              <a:spcAft>
                <a:spcPts val="0"/>
              </a:spcAft>
              <a:buClr>
                <a:schemeClr val="dk1"/>
              </a:buClr>
              <a:buSzPts val="1500"/>
              <a:buFont typeface="Arial"/>
              <a:buNone/>
            </a:pPr>
            <a:r>
              <a:rPr lang="en-US" sz="1500" b="0" i="0" u="none">
                <a:solidFill>
                  <a:schemeClr val="dk1"/>
                </a:solidFill>
                <a:latin typeface="Calibri"/>
                <a:ea typeface="Calibri"/>
                <a:cs typeface="Calibri"/>
                <a:sym typeface="Calibri"/>
              </a:rPr>
              <a:t>apply the learning rule again:</a:t>
            </a:r>
            <a:endParaRPr/>
          </a:p>
          <a:p>
            <a:pPr marL="342900" marR="0" lvl="0" indent="-342900" algn="l" rtl="0">
              <a:lnSpc>
                <a:spcPct val="80000"/>
              </a:lnSpc>
              <a:spcBef>
                <a:spcPts val="300"/>
              </a:spcBef>
              <a:spcAft>
                <a:spcPts val="0"/>
              </a:spcAft>
              <a:buClr>
                <a:schemeClr val="dk1"/>
              </a:buClr>
              <a:buSzPts val="1500"/>
              <a:buFont typeface="Arial"/>
              <a:buNone/>
            </a:pPr>
            <a:r>
              <a:rPr lang="en-US" sz="1500" b="0" i="0" u="none">
                <a:solidFill>
                  <a:schemeClr val="dk1"/>
                </a:solidFill>
                <a:latin typeface="Calibri"/>
                <a:ea typeface="Calibri"/>
                <a:cs typeface="Calibri"/>
                <a:sym typeface="Calibri"/>
              </a:rPr>
              <a:t>w0 : 0.2 − 0.25 × (0 − 1) × −1 = −0.05, (3.10)</a:t>
            </a:r>
            <a:endParaRPr/>
          </a:p>
          <a:p>
            <a:pPr marL="342900" marR="0" lvl="0" indent="-342900" algn="l" rtl="0">
              <a:lnSpc>
                <a:spcPct val="80000"/>
              </a:lnSpc>
              <a:spcBef>
                <a:spcPts val="300"/>
              </a:spcBef>
              <a:spcAft>
                <a:spcPts val="0"/>
              </a:spcAft>
              <a:buClr>
                <a:schemeClr val="dk1"/>
              </a:buClr>
              <a:buSzPts val="1500"/>
              <a:buFont typeface="Arial"/>
              <a:buNone/>
            </a:pPr>
            <a:r>
              <a:rPr lang="en-US" sz="1500" b="0" i="0" u="none">
                <a:solidFill>
                  <a:schemeClr val="dk1"/>
                </a:solidFill>
                <a:latin typeface="Calibri"/>
                <a:ea typeface="Calibri"/>
                <a:cs typeface="Calibri"/>
                <a:sym typeface="Calibri"/>
              </a:rPr>
              <a:t>w1 : −0.02 − 0.25 × (0 − 1) × 0 = −0.02, (3.11)</a:t>
            </a:r>
            <a:endParaRPr/>
          </a:p>
          <a:p>
            <a:pPr marL="342900" marR="0" lvl="0" indent="-342900" algn="l" rtl="0">
              <a:lnSpc>
                <a:spcPct val="80000"/>
              </a:lnSpc>
              <a:spcBef>
                <a:spcPts val="300"/>
              </a:spcBef>
              <a:spcAft>
                <a:spcPts val="0"/>
              </a:spcAft>
              <a:buClr>
                <a:schemeClr val="dk1"/>
              </a:buClr>
              <a:buSzPts val="1500"/>
              <a:buFont typeface="Arial"/>
              <a:buNone/>
            </a:pPr>
            <a:r>
              <a:rPr lang="en-US" sz="1500" b="0" i="0" u="none">
                <a:solidFill>
                  <a:schemeClr val="dk1"/>
                </a:solidFill>
                <a:latin typeface="Calibri"/>
                <a:ea typeface="Calibri"/>
                <a:cs typeface="Calibri"/>
                <a:sym typeface="Calibri"/>
              </a:rPr>
              <a:t>w2 : 0.02 − 0.25 × (0 − 1) × 1 = 0.27. (3.12)</a:t>
            </a:r>
            <a:endParaRPr/>
          </a:p>
          <a:p>
            <a:pPr marL="342900" marR="0" lvl="0" indent="-342900" algn="l" rtl="0">
              <a:lnSpc>
                <a:spcPct val="80000"/>
              </a:lnSpc>
              <a:spcBef>
                <a:spcPts val="300"/>
              </a:spcBef>
              <a:spcAft>
                <a:spcPts val="0"/>
              </a:spcAft>
              <a:buClr>
                <a:schemeClr val="dk1"/>
              </a:buClr>
              <a:buSzPts val="1500"/>
              <a:buFont typeface="Arial"/>
              <a:buNone/>
            </a:pPr>
            <a:r>
              <a:rPr lang="en-US" sz="1500" b="0" i="0" u="none">
                <a:solidFill>
                  <a:schemeClr val="dk1"/>
                </a:solidFill>
                <a:latin typeface="Calibri"/>
                <a:ea typeface="Calibri"/>
                <a:cs typeface="Calibri"/>
                <a:sym typeface="Calibri"/>
              </a:rPr>
              <a:t>(1, 0) input the answer is already correct</a:t>
            </a:r>
            <a:endParaRPr/>
          </a:p>
          <a:p>
            <a:pPr marL="342900" marR="0" lvl="0" indent="-342900" algn="l" rtl="0">
              <a:lnSpc>
                <a:spcPct val="80000"/>
              </a:lnSpc>
              <a:spcBef>
                <a:spcPts val="300"/>
              </a:spcBef>
              <a:spcAft>
                <a:spcPts val="0"/>
              </a:spcAft>
              <a:buClr>
                <a:schemeClr val="dk1"/>
              </a:buClr>
              <a:buSzPts val="1500"/>
              <a:buFont typeface="Arial"/>
              <a:buNone/>
            </a:pPr>
            <a:r>
              <a:rPr lang="en-US" sz="1500" b="0" i="0" u="none">
                <a:solidFill>
                  <a:schemeClr val="dk1"/>
                </a:solidFill>
                <a:latin typeface="Calibri"/>
                <a:ea typeface="Calibri"/>
                <a:cs typeface="Calibri"/>
                <a:sym typeface="Calibri"/>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00B0F0"/>
              </a:buClr>
              <a:buSzPts val="4000"/>
              <a:buFont typeface="Calibri"/>
              <a:buNone/>
            </a:pPr>
            <a:r>
              <a:rPr lang="en-US" sz="4000" b="0" i="0" u="none">
                <a:solidFill>
                  <a:srgbClr val="00B0F0"/>
                </a:solidFill>
                <a:latin typeface="Calibri"/>
                <a:ea typeface="Calibri"/>
                <a:cs typeface="Calibri"/>
                <a:sym typeface="Calibri"/>
              </a:rPr>
              <a:t>1.Supervised Learning </a:t>
            </a:r>
            <a:r>
              <a:rPr lang="en-US" sz="4000" b="0" i="0" u="none">
                <a:solidFill>
                  <a:schemeClr val="dk1"/>
                </a:solidFill>
                <a:latin typeface="Calibri"/>
                <a:ea typeface="Calibri"/>
                <a:cs typeface="Calibri"/>
                <a:sym typeface="Calibri"/>
              </a:rPr>
              <a:t/>
            </a:r>
            <a:br>
              <a:rPr lang="en-US" sz="4000" b="0" i="0" u="none">
                <a:solidFill>
                  <a:schemeClr val="dk1"/>
                </a:solidFill>
                <a:latin typeface="Calibri"/>
                <a:ea typeface="Calibri"/>
                <a:cs typeface="Calibri"/>
                <a:sym typeface="Calibri"/>
              </a:rPr>
            </a:br>
            <a:endParaRPr/>
          </a:p>
        </p:txBody>
      </p:sp>
      <p:pic>
        <p:nvPicPr>
          <p:cNvPr id="146" name="Google Shape;146;p10"/>
          <p:cNvPicPr preferRelativeResize="0"/>
          <p:nvPr/>
        </p:nvPicPr>
        <p:blipFill rotWithShape="1">
          <a:blip r:embed="rId3">
            <a:alphaModFix/>
          </a:blip>
          <a:srcRect/>
          <a:stretch/>
        </p:blipFill>
        <p:spPr>
          <a:xfrm>
            <a:off x="257175" y="1281112"/>
            <a:ext cx="8629650" cy="5348287"/>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pic>
        <p:nvPicPr>
          <p:cNvPr id="778" name="Google Shape;778;p95"/>
          <p:cNvPicPr preferRelativeResize="0"/>
          <p:nvPr/>
        </p:nvPicPr>
        <p:blipFill rotWithShape="1">
          <a:blip r:embed="rId3">
            <a:alphaModFix/>
          </a:blip>
          <a:srcRect/>
          <a:stretch/>
        </p:blipFill>
        <p:spPr>
          <a:xfrm>
            <a:off x="152400" y="152400"/>
            <a:ext cx="8763000" cy="62484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9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Linear Regression</a:t>
            </a:r>
            <a:endParaRPr/>
          </a:p>
        </p:txBody>
      </p:sp>
      <p:sp>
        <p:nvSpPr>
          <p:cNvPr id="784" name="Google Shape;784;p9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rmAutofit/>
          </a:bodyPr>
          <a:lstStyle/>
          <a:p>
            <a:pPr marL="342900" marR="0" lvl="0" indent="-342900" algn="just" rtl="0">
              <a:lnSpc>
                <a:spcPct val="90000"/>
              </a:lnSpc>
              <a:spcBef>
                <a:spcPts val="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Linear regression is a basic and commonly used type of predictive analysis.  </a:t>
            </a:r>
            <a:endParaRPr/>
          </a:p>
          <a:p>
            <a:pPr marL="342900" marR="0" lvl="0" indent="-342900" algn="just" rtl="0">
              <a:lnSpc>
                <a:spcPct val="90000"/>
              </a:lnSpc>
              <a:spcBef>
                <a:spcPts val="48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The overall idea of regression is to examine two things:</a:t>
            </a:r>
            <a:endParaRPr/>
          </a:p>
          <a:p>
            <a:pPr marL="342900" marR="0" lvl="0" indent="-342900" algn="just" rtl="0">
              <a:lnSpc>
                <a:spcPct val="90000"/>
              </a:lnSpc>
              <a:spcBef>
                <a:spcPts val="480"/>
              </a:spcBef>
              <a:spcAft>
                <a:spcPts val="0"/>
              </a:spcAft>
              <a:buClr>
                <a:schemeClr val="dk1"/>
              </a:buClr>
              <a:buSzPts val="2400"/>
              <a:buFont typeface="Arial"/>
              <a:buNone/>
            </a:pPr>
            <a:endParaRPr sz="2400" b="0" i="0" u="none">
              <a:solidFill>
                <a:schemeClr val="dk1"/>
              </a:solidFill>
              <a:latin typeface="Comic Sans MS"/>
              <a:ea typeface="Comic Sans MS"/>
              <a:cs typeface="Comic Sans MS"/>
              <a:sym typeface="Comic Sans MS"/>
            </a:endParaRPr>
          </a:p>
          <a:p>
            <a:pPr marL="342900" marR="0" lvl="0" indent="-342900" algn="just" rtl="0">
              <a:lnSpc>
                <a:spcPct val="90000"/>
              </a:lnSpc>
              <a:spcBef>
                <a:spcPts val="48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 (1) does a set of predictor variables do a good job in predicting an outcome (dependent) variable?  </a:t>
            </a:r>
            <a:endParaRPr/>
          </a:p>
          <a:p>
            <a:pPr marL="342900" marR="0" lvl="0" indent="-342900" algn="just" rtl="0">
              <a:lnSpc>
                <a:spcPct val="90000"/>
              </a:lnSpc>
              <a:spcBef>
                <a:spcPts val="480"/>
              </a:spcBef>
              <a:spcAft>
                <a:spcPts val="0"/>
              </a:spcAft>
              <a:buClr>
                <a:schemeClr val="dk1"/>
              </a:buClr>
              <a:buSzPts val="2400"/>
              <a:buFont typeface="Arial"/>
              <a:buNone/>
            </a:pPr>
            <a:endParaRPr sz="2400" b="0" i="0" u="none">
              <a:solidFill>
                <a:schemeClr val="dk1"/>
              </a:solidFill>
              <a:latin typeface="Comic Sans MS"/>
              <a:ea typeface="Comic Sans MS"/>
              <a:cs typeface="Comic Sans MS"/>
              <a:sym typeface="Comic Sans MS"/>
            </a:endParaRPr>
          </a:p>
          <a:p>
            <a:pPr marL="342900" marR="0" lvl="0" indent="-342900" algn="just" rtl="0">
              <a:lnSpc>
                <a:spcPct val="90000"/>
              </a:lnSpc>
              <a:spcBef>
                <a:spcPts val="48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(2) Which variables in particular are significant predictors of the outcome variable, and in what way do they–indicated by the magnitude and sign of the beta estimates–impact the outcome variable?  </a:t>
            </a:r>
            <a:endParaRPr/>
          </a:p>
          <a:p>
            <a:pPr marL="342900" marR="0" lvl="0" indent="-190500" algn="l" rtl="0">
              <a:spcBef>
                <a:spcPts val="480"/>
              </a:spcBef>
              <a:spcAft>
                <a:spcPts val="0"/>
              </a:spcAft>
              <a:buClr>
                <a:schemeClr val="dk1"/>
              </a:buClr>
              <a:buSzPts val="2400"/>
              <a:buFont typeface="Arial"/>
              <a:buNone/>
            </a:pPr>
            <a:endParaRPr sz="2400" b="0" i="0" u="none">
              <a:solidFill>
                <a:schemeClr val="dk1"/>
              </a:solidFill>
              <a:latin typeface="Comic Sans MS"/>
              <a:ea typeface="Comic Sans MS"/>
              <a:cs typeface="Comic Sans MS"/>
              <a:sym typeface="Comic Sans MS"/>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97"/>
          <p:cNvSpPr txBox="1">
            <a:spLocks noGrp="1"/>
          </p:cNvSpPr>
          <p:nvPr>
            <p:ph type="body" idx="1"/>
          </p:nvPr>
        </p:nvSpPr>
        <p:spPr>
          <a:xfrm>
            <a:off x="457200" y="457200"/>
            <a:ext cx="8229600" cy="566896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These regression estimates are used to explain the relationship between one dependent variable and one or more independent variables.  </a:t>
            </a:r>
            <a:endParaRPr/>
          </a:p>
          <a:p>
            <a:pPr marL="342900" marR="0" lvl="0" indent="-190500" algn="l" rtl="0">
              <a:lnSpc>
                <a:spcPct val="90000"/>
              </a:lnSpc>
              <a:spcBef>
                <a:spcPts val="480"/>
              </a:spcBef>
              <a:spcAft>
                <a:spcPts val="0"/>
              </a:spcAft>
              <a:buClr>
                <a:schemeClr val="dk1"/>
              </a:buClr>
              <a:buSzPts val="2400"/>
              <a:buFont typeface="Arial"/>
              <a:buNone/>
            </a:pPr>
            <a:endParaRPr sz="2400" b="0" i="0" u="none">
              <a:solidFill>
                <a:schemeClr val="dk1"/>
              </a:solidFill>
              <a:latin typeface="Comic Sans MS"/>
              <a:ea typeface="Comic Sans MS"/>
              <a:cs typeface="Comic Sans MS"/>
              <a:sym typeface="Comic Sans MS"/>
            </a:endParaRPr>
          </a:p>
          <a:p>
            <a:pPr marL="342900" marR="0" lvl="0" indent="-34290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The simplest form of the regression equation with one dependent and one independent variable is defined by the formula </a:t>
            </a:r>
            <a:endParaRPr/>
          </a:p>
          <a:p>
            <a:pPr marL="342900" marR="0" lvl="0" indent="-190500" algn="l" rtl="0">
              <a:lnSpc>
                <a:spcPct val="90000"/>
              </a:lnSpc>
              <a:spcBef>
                <a:spcPts val="480"/>
              </a:spcBef>
              <a:spcAft>
                <a:spcPts val="0"/>
              </a:spcAft>
              <a:buClr>
                <a:schemeClr val="dk1"/>
              </a:buClr>
              <a:buSzPts val="2400"/>
              <a:buFont typeface="Arial"/>
              <a:buNone/>
            </a:pPr>
            <a:endParaRPr sz="2400" b="0" i="0" u="none">
              <a:solidFill>
                <a:schemeClr val="dk1"/>
              </a:solidFill>
              <a:latin typeface="Comic Sans MS"/>
              <a:ea typeface="Comic Sans MS"/>
              <a:cs typeface="Comic Sans MS"/>
              <a:sym typeface="Comic Sans MS"/>
            </a:endParaRPr>
          </a:p>
          <a:p>
            <a:pPr marL="342900" marR="0" lvl="0" indent="-342900" algn="l" rtl="0">
              <a:lnSpc>
                <a:spcPct val="90000"/>
              </a:lnSpc>
              <a:spcBef>
                <a:spcPts val="640"/>
              </a:spcBef>
              <a:spcAft>
                <a:spcPts val="0"/>
              </a:spcAft>
              <a:buClr>
                <a:srgbClr val="FF0000"/>
              </a:buClr>
              <a:buSzPts val="3200"/>
              <a:buFont typeface="Arial"/>
              <a:buNone/>
            </a:pPr>
            <a:r>
              <a:rPr lang="en-US" sz="3200" b="0" i="0" u="none">
                <a:solidFill>
                  <a:srgbClr val="FF0000"/>
                </a:solidFill>
                <a:latin typeface="Comic Sans MS"/>
                <a:ea typeface="Comic Sans MS"/>
                <a:cs typeface="Comic Sans MS"/>
                <a:sym typeface="Comic Sans MS"/>
              </a:rPr>
              <a:t>                     y = c + b*x</a:t>
            </a:r>
            <a:r>
              <a:rPr lang="en-US" sz="3200" b="0" i="0" u="none">
                <a:solidFill>
                  <a:schemeClr val="dk1"/>
                </a:solidFill>
                <a:latin typeface="Comic Sans MS"/>
                <a:ea typeface="Comic Sans MS"/>
                <a:cs typeface="Comic Sans MS"/>
                <a:sym typeface="Comic Sans MS"/>
              </a:rPr>
              <a:t> </a:t>
            </a:r>
            <a:endParaRPr/>
          </a:p>
          <a:p>
            <a:pPr marL="342900" marR="0" lvl="0" indent="-342900" algn="l" rtl="0">
              <a:lnSpc>
                <a:spcPct val="90000"/>
              </a:lnSpc>
              <a:spcBef>
                <a:spcPts val="480"/>
              </a:spcBef>
              <a:spcAft>
                <a:spcPts val="0"/>
              </a:spcAft>
              <a:buClr>
                <a:schemeClr val="dk1"/>
              </a:buClr>
              <a:buSzPts val="2400"/>
              <a:buFont typeface="Arial"/>
              <a:buNone/>
            </a:pPr>
            <a:endParaRPr sz="2400" b="0" i="0" u="none">
              <a:solidFill>
                <a:schemeClr val="dk1"/>
              </a:solidFill>
              <a:latin typeface="Comic Sans MS"/>
              <a:ea typeface="Comic Sans MS"/>
              <a:cs typeface="Comic Sans MS"/>
              <a:sym typeface="Comic Sans MS"/>
            </a:endParaRPr>
          </a:p>
          <a:p>
            <a:pPr marL="342900" marR="0" lvl="0" indent="-342900" algn="l" rtl="0">
              <a:lnSpc>
                <a:spcPct val="90000"/>
              </a:lnSpc>
              <a:spcBef>
                <a:spcPts val="480"/>
              </a:spcBef>
              <a:spcAft>
                <a:spcPts val="0"/>
              </a:spcAft>
              <a:buClr>
                <a:schemeClr val="dk1"/>
              </a:buClr>
              <a:buSzPts val="2400"/>
              <a:buFont typeface="Arial"/>
              <a:buNone/>
            </a:pPr>
            <a:r>
              <a:rPr lang="en-US" sz="2400" b="0" i="0" u="none">
                <a:solidFill>
                  <a:schemeClr val="dk1"/>
                </a:solidFill>
                <a:latin typeface="Comic Sans MS"/>
                <a:ea typeface="Comic Sans MS"/>
                <a:cs typeface="Comic Sans MS"/>
                <a:sym typeface="Comic Sans MS"/>
              </a:rPr>
              <a:t>    where y = estimated dependent variable score,</a:t>
            </a:r>
            <a:endParaRPr/>
          </a:p>
          <a:p>
            <a:pPr marL="342900" marR="0" lvl="0" indent="-342900" algn="l" rtl="0">
              <a:lnSpc>
                <a:spcPct val="90000"/>
              </a:lnSpc>
              <a:spcBef>
                <a:spcPts val="480"/>
              </a:spcBef>
              <a:spcAft>
                <a:spcPts val="0"/>
              </a:spcAft>
              <a:buClr>
                <a:schemeClr val="dk1"/>
              </a:buClr>
              <a:buSzPts val="2400"/>
              <a:buFont typeface="Arial"/>
              <a:buNone/>
            </a:pPr>
            <a:r>
              <a:rPr lang="en-US" sz="2400" b="0" i="0" u="none">
                <a:solidFill>
                  <a:schemeClr val="dk1"/>
                </a:solidFill>
                <a:latin typeface="Comic Sans MS"/>
                <a:ea typeface="Comic Sans MS"/>
                <a:cs typeface="Comic Sans MS"/>
                <a:sym typeface="Comic Sans MS"/>
              </a:rPr>
              <a:t>    c = constant, </a:t>
            </a:r>
            <a:endParaRPr/>
          </a:p>
          <a:p>
            <a:pPr marL="342900" marR="0" lvl="0" indent="-342900" algn="l" rtl="0">
              <a:lnSpc>
                <a:spcPct val="90000"/>
              </a:lnSpc>
              <a:spcBef>
                <a:spcPts val="480"/>
              </a:spcBef>
              <a:spcAft>
                <a:spcPts val="0"/>
              </a:spcAft>
              <a:buClr>
                <a:schemeClr val="dk1"/>
              </a:buClr>
              <a:buSzPts val="2400"/>
              <a:buFont typeface="Arial"/>
              <a:buNone/>
            </a:pPr>
            <a:r>
              <a:rPr lang="en-US" sz="2400" b="0" i="0" u="none">
                <a:solidFill>
                  <a:schemeClr val="dk1"/>
                </a:solidFill>
                <a:latin typeface="Comic Sans MS"/>
                <a:ea typeface="Comic Sans MS"/>
                <a:cs typeface="Comic Sans MS"/>
                <a:sym typeface="Comic Sans MS"/>
              </a:rPr>
              <a:t>    b = regression coefficient, </a:t>
            </a:r>
            <a:endParaRPr/>
          </a:p>
          <a:p>
            <a:pPr marL="342900" marR="0" lvl="0" indent="-342900" algn="l" rtl="0">
              <a:lnSpc>
                <a:spcPct val="90000"/>
              </a:lnSpc>
              <a:spcBef>
                <a:spcPts val="480"/>
              </a:spcBef>
              <a:spcAft>
                <a:spcPts val="0"/>
              </a:spcAft>
              <a:buClr>
                <a:schemeClr val="dk1"/>
              </a:buClr>
              <a:buSzPts val="2400"/>
              <a:buFont typeface="Arial"/>
              <a:buNone/>
            </a:pPr>
            <a:r>
              <a:rPr lang="en-US" sz="2400" b="0" i="0" u="none">
                <a:solidFill>
                  <a:schemeClr val="dk1"/>
                </a:solidFill>
                <a:latin typeface="Comic Sans MS"/>
                <a:ea typeface="Comic Sans MS"/>
                <a:cs typeface="Comic Sans MS"/>
                <a:sym typeface="Comic Sans MS"/>
              </a:rPr>
              <a:t>    x = score on the independent variable.</a:t>
            </a:r>
            <a:endParaRPr/>
          </a:p>
          <a:p>
            <a:pPr marL="342900" marR="0" lvl="0" indent="-190500" algn="l" rtl="0">
              <a:spcBef>
                <a:spcPts val="480"/>
              </a:spcBef>
              <a:spcAft>
                <a:spcPts val="0"/>
              </a:spcAft>
              <a:buClr>
                <a:schemeClr val="dk1"/>
              </a:buClr>
              <a:buSzPts val="2400"/>
              <a:buFont typeface="Arial"/>
              <a:buNone/>
            </a:pPr>
            <a:endParaRPr sz="2400" b="0" i="0" u="none">
              <a:solidFill>
                <a:schemeClr val="dk1"/>
              </a:solidFill>
              <a:latin typeface="Comic Sans MS"/>
              <a:ea typeface="Comic Sans MS"/>
              <a:cs typeface="Comic Sans MS"/>
              <a:sym typeface="Comic Sans M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98"/>
          <p:cNvSpPr txBox="1">
            <a:spLocks noGrp="1"/>
          </p:cNvSpPr>
          <p:nvPr>
            <p:ph type="body" idx="1"/>
          </p:nvPr>
        </p:nvSpPr>
        <p:spPr>
          <a:xfrm>
            <a:off x="457200" y="533400"/>
            <a:ext cx="8229600" cy="5592762"/>
          </a:xfrm>
          <a:prstGeom prst="rect">
            <a:avLst/>
          </a:prstGeom>
          <a:noFill/>
          <a:ln>
            <a:noFill/>
          </a:ln>
        </p:spPr>
        <p:txBody>
          <a:bodyPr spcFirstLastPara="1" wrap="square" lIns="91425" tIns="45700" rIns="91425" bIns="45700" anchor="t" anchorCtr="0">
            <a:norm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Naming the Variables.  There are many names for a regression’s dependent variable.  It may be called an outcome variable, criterion variable, endogenous variable, or regressand.  </a:t>
            </a:r>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omic Sans MS"/>
              <a:ea typeface="Comic Sans MS"/>
              <a:cs typeface="Comic Sans MS"/>
              <a:sym typeface="Comic Sans MS"/>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The independent variables can be called exogenous variables, predictor variables, or regressors.</a:t>
            </a:r>
            <a:endParaRPr/>
          </a:p>
          <a:p>
            <a:pPr marL="342900" marR="0" lvl="0" indent="-3429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omic Sans MS"/>
              <a:ea typeface="Comic Sans MS"/>
              <a:cs typeface="Comic Sans MS"/>
              <a:sym typeface="Comic Sans MS"/>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Three major uses for regression analysis are </a:t>
            </a:r>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omic Sans MS"/>
              <a:ea typeface="Comic Sans MS"/>
              <a:cs typeface="Comic Sans MS"/>
              <a:sym typeface="Comic Sans MS"/>
            </a:endParaRPr>
          </a:p>
          <a:p>
            <a:pPr marL="342900" marR="0" lvl="0" indent="-342900" algn="just" rtl="0">
              <a:lnSpc>
                <a:spcPct val="100000"/>
              </a:lnSpc>
              <a:spcBef>
                <a:spcPts val="480"/>
              </a:spcBef>
              <a:spcAft>
                <a:spcPts val="0"/>
              </a:spcAft>
              <a:buClr>
                <a:schemeClr val="dk1"/>
              </a:buClr>
              <a:buSzPts val="2400"/>
              <a:buFont typeface="Arial"/>
              <a:buAutoNum type="arabicParenBoth"/>
            </a:pPr>
            <a:r>
              <a:rPr lang="en-US" sz="2400" b="0" i="0" u="none">
                <a:solidFill>
                  <a:schemeClr val="dk1"/>
                </a:solidFill>
                <a:latin typeface="Comic Sans MS"/>
                <a:ea typeface="Comic Sans MS"/>
                <a:cs typeface="Comic Sans MS"/>
                <a:sym typeface="Comic Sans MS"/>
              </a:rPr>
              <a:t>determining the strength of predictors, </a:t>
            </a:r>
            <a:endParaRPr/>
          </a:p>
          <a:p>
            <a:pPr marL="342900" marR="0" lvl="0" indent="-342900" algn="just" rtl="0">
              <a:lnSpc>
                <a:spcPct val="100000"/>
              </a:lnSpc>
              <a:spcBef>
                <a:spcPts val="480"/>
              </a:spcBef>
              <a:spcAft>
                <a:spcPts val="0"/>
              </a:spcAft>
              <a:buClr>
                <a:schemeClr val="dk1"/>
              </a:buClr>
              <a:buSzPts val="2400"/>
              <a:buFont typeface="Arial"/>
              <a:buAutoNum type="arabicParenBoth"/>
            </a:pPr>
            <a:r>
              <a:rPr lang="en-US" sz="2400" b="0" i="0" u="none">
                <a:solidFill>
                  <a:schemeClr val="dk1"/>
                </a:solidFill>
                <a:latin typeface="Comic Sans MS"/>
                <a:ea typeface="Comic Sans MS"/>
                <a:cs typeface="Comic Sans MS"/>
                <a:sym typeface="Comic Sans MS"/>
              </a:rPr>
              <a:t>forecasting an effect, and </a:t>
            </a:r>
            <a:endParaRPr/>
          </a:p>
          <a:p>
            <a:pPr marL="342900" marR="0" lvl="0" indent="-342900" algn="just" rtl="0">
              <a:lnSpc>
                <a:spcPct val="100000"/>
              </a:lnSpc>
              <a:spcBef>
                <a:spcPts val="480"/>
              </a:spcBef>
              <a:spcAft>
                <a:spcPts val="0"/>
              </a:spcAft>
              <a:buClr>
                <a:schemeClr val="dk1"/>
              </a:buClr>
              <a:buSzPts val="2400"/>
              <a:buFont typeface="Arial"/>
              <a:buNone/>
            </a:pPr>
            <a:r>
              <a:rPr lang="en-US" sz="2400" b="0" i="0" u="none">
                <a:solidFill>
                  <a:schemeClr val="dk1"/>
                </a:solidFill>
                <a:latin typeface="Comic Sans MS"/>
                <a:ea typeface="Comic Sans MS"/>
                <a:cs typeface="Comic Sans MS"/>
                <a:sym typeface="Comic Sans MS"/>
              </a:rPr>
              <a:t>(3)  trend forecasting.</a:t>
            </a:r>
            <a:endParaRPr/>
          </a:p>
          <a:p>
            <a:pPr marL="342900" marR="0" lvl="0" indent="-190500" algn="l" rtl="0">
              <a:spcBef>
                <a:spcPts val="480"/>
              </a:spcBef>
              <a:spcAft>
                <a:spcPts val="0"/>
              </a:spcAft>
              <a:buClr>
                <a:schemeClr val="dk1"/>
              </a:buClr>
              <a:buSzPts val="2400"/>
              <a:buFont typeface="Arial"/>
              <a:buNone/>
            </a:pPr>
            <a:endParaRPr sz="2400" b="0" i="0" u="none">
              <a:solidFill>
                <a:schemeClr val="dk1"/>
              </a:solidFill>
              <a:latin typeface="Comic Sans MS"/>
              <a:ea typeface="Comic Sans MS"/>
              <a:cs typeface="Comic Sans MS"/>
              <a:sym typeface="Comic Sans M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99"/>
          <p:cNvSpPr txBox="1">
            <a:spLocks noGrp="1"/>
          </p:cNvSpPr>
          <p:nvPr>
            <p:ph type="body" idx="1"/>
          </p:nvPr>
        </p:nvSpPr>
        <p:spPr>
          <a:xfrm>
            <a:off x="457200" y="457200"/>
            <a:ext cx="8229600" cy="6096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000"/>
              <a:buFont typeface="Arial"/>
              <a:buChar char="•"/>
            </a:pPr>
            <a:r>
              <a:rPr lang="en-US" sz="2000" b="0" i="0" u="none">
                <a:solidFill>
                  <a:schemeClr val="dk1"/>
                </a:solidFill>
                <a:latin typeface="Comic Sans MS"/>
                <a:ea typeface="Comic Sans MS"/>
                <a:cs typeface="Comic Sans MS"/>
                <a:sym typeface="Comic Sans MS"/>
              </a:rPr>
              <a:t>First, the regression might be used to identify the </a:t>
            </a:r>
            <a:r>
              <a:rPr lang="en-US" sz="2000" b="0" i="0" u="none">
                <a:solidFill>
                  <a:srgbClr val="FF0000"/>
                </a:solidFill>
                <a:latin typeface="Comic Sans MS"/>
                <a:ea typeface="Comic Sans MS"/>
                <a:cs typeface="Comic Sans MS"/>
                <a:sym typeface="Comic Sans MS"/>
              </a:rPr>
              <a:t>strength of the effect </a:t>
            </a:r>
            <a:r>
              <a:rPr lang="en-US" sz="2000" b="0" i="0" u="none">
                <a:solidFill>
                  <a:schemeClr val="dk1"/>
                </a:solidFill>
                <a:latin typeface="Comic Sans MS"/>
                <a:ea typeface="Comic Sans MS"/>
                <a:cs typeface="Comic Sans MS"/>
                <a:sym typeface="Comic Sans MS"/>
              </a:rPr>
              <a:t>that the independent variable(s) have on a dependent variable.  Typical questions are what is the strength of relationship between dose and effect, sales and marketing spending, or age and income.</a:t>
            </a:r>
            <a:endParaRPr/>
          </a:p>
          <a:p>
            <a:pPr marL="342900" marR="0" lvl="0" indent="-342900" algn="just" rtl="0">
              <a:lnSpc>
                <a:spcPct val="100000"/>
              </a:lnSpc>
              <a:spcBef>
                <a:spcPts val="400"/>
              </a:spcBef>
              <a:spcAft>
                <a:spcPts val="0"/>
              </a:spcAft>
              <a:buClr>
                <a:schemeClr val="dk1"/>
              </a:buClr>
              <a:buSzPts val="2000"/>
              <a:buFont typeface="Arial"/>
              <a:buNone/>
            </a:pPr>
            <a:endParaRPr sz="2000" b="0" i="0" u="none">
              <a:solidFill>
                <a:schemeClr val="dk1"/>
              </a:solidFill>
              <a:latin typeface="Comic Sans MS"/>
              <a:ea typeface="Comic Sans MS"/>
              <a:cs typeface="Comic Sans MS"/>
              <a:sym typeface="Comic Sans MS"/>
            </a:endParaRPr>
          </a:p>
          <a:p>
            <a:pPr marL="342900" marR="0" lvl="0" indent="-342900" algn="just" rtl="0">
              <a:lnSpc>
                <a:spcPct val="100000"/>
              </a:lnSpc>
              <a:spcBef>
                <a:spcPts val="400"/>
              </a:spcBef>
              <a:spcAft>
                <a:spcPts val="0"/>
              </a:spcAft>
              <a:buClr>
                <a:schemeClr val="dk1"/>
              </a:buClr>
              <a:buSzPts val="2000"/>
              <a:buFont typeface="Arial"/>
              <a:buChar char="•"/>
            </a:pPr>
            <a:r>
              <a:rPr lang="en-US" sz="2000" b="0" i="0" u="none">
                <a:solidFill>
                  <a:schemeClr val="dk1"/>
                </a:solidFill>
                <a:latin typeface="Comic Sans MS"/>
                <a:ea typeface="Comic Sans MS"/>
                <a:cs typeface="Comic Sans MS"/>
                <a:sym typeface="Comic Sans MS"/>
              </a:rPr>
              <a:t>Second, it can be used to </a:t>
            </a:r>
            <a:r>
              <a:rPr lang="en-US" sz="2000" b="0" i="0" u="none">
                <a:solidFill>
                  <a:srgbClr val="FF0000"/>
                </a:solidFill>
                <a:latin typeface="Comic Sans MS"/>
                <a:ea typeface="Comic Sans MS"/>
                <a:cs typeface="Comic Sans MS"/>
                <a:sym typeface="Comic Sans MS"/>
              </a:rPr>
              <a:t>forecast effects or impact of changes</a:t>
            </a:r>
            <a:r>
              <a:rPr lang="en-US" sz="2000" b="0" i="0" u="none">
                <a:solidFill>
                  <a:schemeClr val="dk1"/>
                </a:solidFill>
                <a:latin typeface="Comic Sans MS"/>
                <a:ea typeface="Comic Sans MS"/>
                <a:cs typeface="Comic Sans MS"/>
                <a:sym typeface="Comic Sans MS"/>
              </a:rPr>
              <a:t>.  That is, the regression analysis helps us to understand how much the dependent variable changes with a change in one or more independent variables. </a:t>
            </a:r>
            <a:endParaRPr/>
          </a:p>
          <a:p>
            <a:pPr marL="342900" marR="0" lvl="0" indent="-342900" algn="just" rtl="0">
              <a:lnSpc>
                <a:spcPct val="100000"/>
              </a:lnSpc>
              <a:spcBef>
                <a:spcPts val="400"/>
              </a:spcBef>
              <a:spcAft>
                <a:spcPts val="0"/>
              </a:spcAft>
              <a:buClr>
                <a:schemeClr val="dk1"/>
              </a:buClr>
              <a:buSzPts val="2000"/>
              <a:buFont typeface="Arial"/>
              <a:buChar char="•"/>
            </a:pPr>
            <a:r>
              <a:rPr lang="en-US" sz="2000" b="0" i="0" u="none">
                <a:solidFill>
                  <a:schemeClr val="dk1"/>
                </a:solidFill>
                <a:latin typeface="Comic Sans MS"/>
                <a:ea typeface="Comic Sans MS"/>
                <a:cs typeface="Comic Sans MS"/>
                <a:sym typeface="Comic Sans MS"/>
              </a:rPr>
              <a:t> A typical question is, “how much additional sales income do I get for each additional $1000 spent on marketing?”</a:t>
            </a:r>
            <a:endParaRPr/>
          </a:p>
          <a:p>
            <a:pPr marL="342900" marR="0" lvl="0" indent="-342900" algn="just" rtl="0">
              <a:lnSpc>
                <a:spcPct val="100000"/>
              </a:lnSpc>
              <a:spcBef>
                <a:spcPts val="400"/>
              </a:spcBef>
              <a:spcAft>
                <a:spcPts val="0"/>
              </a:spcAft>
              <a:buClr>
                <a:schemeClr val="dk1"/>
              </a:buClr>
              <a:buSzPts val="2000"/>
              <a:buFont typeface="Arial"/>
              <a:buNone/>
            </a:pPr>
            <a:endParaRPr sz="2000" b="0" i="0" u="none">
              <a:solidFill>
                <a:schemeClr val="dk1"/>
              </a:solidFill>
              <a:latin typeface="Comic Sans MS"/>
              <a:ea typeface="Comic Sans MS"/>
              <a:cs typeface="Comic Sans MS"/>
              <a:sym typeface="Comic Sans MS"/>
            </a:endParaRPr>
          </a:p>
          <a:p>
            <a:pPr marL="342900" marR="0" lvl="0" indent="-342900" algn="just" rtl="0">
              <a:lnSpc>
                <a:spcPct val="100000"/>
              </a:lnSpc>
              <a:spcBef>
                <a:spcPts val="400"/>
              </a:spcBef>
              <a:spcAft>
                <a:spcPts val="0"/>
              </a:spcAft>
              <a:buClr>
                <a:schemeClr val="dk1"/>
              </a:buClr>
              <a:buSzPts val="2000"/>
              <a:buFont typeface="Arial"/>
              <a:buChar char="•"/>
            </a:pPr>
            <a:r>
              <a:rPr lang="en-US" sz="2000" b="0" i="0" u="none">
                <a:solidFill>
                  <a:schemeClr val="dk1"/>
                </a:solidFill>
                <a:latin typeface="Comic Sans MS"/>
                <a:ea typeface="Comic Sans MS"/>
                <a:cs typeface="Comic Sans MS"/>
                <a:sym typeface="Comic Sans MS"/>
              </a:rPr>
              <a:t>Third, regression analysis </a:t>
            </a:r>
            <a:r>
              <a:rPr lang="en-US" sz="2000" b="0" i="0" u="none">
                <a:solidFill>
                  <a:srgbClr val="FF0000"/>
                </a:solidFill>
                <a:latin typeface="Comic Sans MS"/>
                <a:ea typeface="Comic Sans MS"/>
                <a:cs typeface="Comic Sans MS"/>
                <a:sym typeface="Comic Sans MS"/>
              </a:rPr>
              <a:t>predicts trends and future values</a:t>
            </a:r>
            <a:r>
              <a:rPr lang="en-US" sz="2000" b="0" i="0" u="none">
                <a:solidFill>
                  <a:schemeClr val="dk1"/>
                </a:solidFill>
                <a:latin typeface="Comic Sans MS"/>
                <a:ea typeface="Comic Sans MS"/>
                <a:cs typeface="Comic Sans MS"/>
                <a:sym typeface="Comic Sans MS"/>
              </a:rPr>
              <a:t>.  The regression analysis can be used to get point estimates.  A typical question is, “what will the price of gold be in 6 months?”</a:t>
            </a:r>
            <a:endParaRPr/>
          </a:p>
          <a:p>
            <a:pPr marL="342900" marR="0" lvl="0" indent="-215900" algn="l" rtl="0">
              <a:spcBef>
                <a:spcPts val="400"/>
              </a:spcBef>
              <a:spcAft>
                <a:spcPts val="0"/>
              </a:spcAft>
              <a:buClr>
                <a:schemeClr val="dk1"/>
              </a:buClr>
              <a:buSzPts val="2000"/>
              <a:buFont typeface="Arial"/>
              <a:buNone/>
            </a:pPr>
            <a:endParaRPr sz="2000" b="0" i="0" u="none">
              <a:solidFill>
                <a:schemeClr val="dk1"/>
              </a:solidFill>
              <a:latin typeface="Comic Sans MS"/>
              <a:ea typeface="Comic Sans MS"/>
              <a:cs typeface="Comic Sans MS"/>
              <a:sym typeface="Comic Sans M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00"/>
          <p:cNvSpPr txBox="1">
            <a:spLocks noGrp="1"/>
          </p:cNvSpPr>
          <p:nvPr>
            <p:ph type="subTitle" idx="1"/>
          </p:nvPr>
        </p:nvSpPr>
        <p:spPr>
          <a:xfrm>
            <a:off x="838200" y="838200"/>
            <a:ext cx="7696200" cy="55626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rgbClr val="898989"/>
              </a:buClr>
              <a:buSzPts val="3200"/>
              <a:buNone/>
            </a:pPr>
            <a:r>
              <a:rPr lang="en-US" sz="3200" b="0" i="0" u="none">
                <a:solidFill>
                  <a:srgbClr val="898989"/>
                </a:solidFill>
                <a:latin typeface="Calibri"/>
                <a:ea typeface="Calibri"/>
                <a:cs typeface="Calibri"/>
                <a:sym typeface="Calibri"/>
              </a:rPr>
              <a:t>Linear Regression</a:t>
            </a:r>
            <a:endParaRPr/>
          </a:p>
        </p:txBody>
      </p:sp>
      <p:pic>
        <p:nvPicPr>
          <p:cNvPr id="805" name="Google Shape;805;p100"/>
          <p:cNvPicPr preferRelativeResize="0"/>
          <p:nvPr/>
        </p:nvPicPr>
        <p:blipFill rotWithShape="1">
          <a:blip r:embed="rId3">
            <a:alphaModFix/>
          </a:blip>
          <a:srcRect/>
          <a:stretch/>
        </p:blipFill>
        <p:spPr>
          <a:xfrm>
            <a:off x="609600" y="1447800"/>
            <a:ext cx="8205787" cy="3048000"/>
          </a:xfrm>
          <a:prstGeom prst="rect">
            <a:avLst/>
          </a:prstGeom>
          <a:noFill/>
          <a:ln>
            <a:noFill/>
          </a:ln>
        </p:spPr>
      </p:pic>
      <p:pic>
        <p:nvPicPr>
          <p:cNvPr id="806" name="Google Shape;806;p100"/>
          <p:cNvPicPr preferRelativeResize="0"/>
          <p:nvPr/>
        </p:nvPicPr>
        <p:blipFill rotWithShape="1">
          <a:blip r:embed="rId4">
            <a:alphaModFix/>
          </a:blip>
          <a:srcRect/>
          <a:stretch/>
        </p:blipFill>
        <p:spPr>
          <a:xfrm>
            <a:off x="533400" y="4191000"/>
            <a:ext cx="7772400" cy="9144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pic>
        <p:nvPicPr>
          <p:cNvPr id="811" name="Google Shape;811;p101"/>
          <p:cNvPicPr preferRelativeResize="0"/>
          <p:nvPr/>
        </p:nvPicPr>
        <p:blipFill rotWithShape="1">
          <a:blip r:embed="rId3">
            <a:alphaModFix/>
          </a:blip>
          <a:srcRect/>
          <a:stretch/>
        </p:blipFill>
        <p:spPr>
          <a:xfrm>
            <a:off x="838200" y="457200"/>
            <a:ext cx="7543800" cy="2819400"/>
          </a:xfrm>
          <a:prstGeom prst="rect">
            <a:avLst/>
          </a:prstGeom>
          <a:noFill/>
          <a:ln>
            <a:noFill/>
          </a:ln>
        </p:spPr>
      </p:pic>
      <p:pic>
        <p:nvPicPr>
          <p:cNvPr id="812" name="Google Shape;812;p101"/>
          <p:cNvPicPr preferRelativeResize="0"/>
          <p:nvPr/>
        </p:nvPicPr>
        <p:blipFill rotWithShape="1">
          <a:blip r:embed="rId4">
            <a:alphaModFix/>
          </a:blip>
          <a:srcRect/>
          <a:stretch/>
        </p:blipFill>
        <p:spPr>
          <a:xfrm>
            <a:off x="533400" y="3581400"/>
            <a:ext cx="8134350" cy="28956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102"/>
          <p:cNvSpPr txBox="1">
            <a:spLocks noGrp="1"/>
          </p:cNvSpPr>
          <p:nvPr>
            <p:ph type="body" idx="1"/>
          </p:nvPr>
        </p:nvSpPr>
        <p:spPr>
          <a:xfrm>
            <a:off x="533400" y="381000"/>
            <a:ext cx="8153400" cy="57451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Linear Regression</a:t>
            </a:r>
            <a:endParaRPr/>
          </a:p>
        </p:txBody>
      </p:sp>
      <p:pic>
        <p:nvPicPr>
          <p:cNvPr id="818" name="Google Shape;818;p102"/>
          <p:cNvPicPr preferRelativeResize="0"/>
          <p:nvPr/>
        </p:nvPicPr>
        <p:blipFill rotWithShape="1">
          <a:blip r:embed="rId3">
            <a:alphaModFix/>
          </a:blip>
          <a:srcRect/>
          <a:stretch/>
        </p:blipFill>
        <p:spPr>
          <a:xfrm>
            <a:off x="457200" y="1143000"/>
            <a:ext cx="8547100" cy="49530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pic>
        <p:nvPicPr>
          <p:cNvPr id="823" name="Google Shape;823;p103"/>
          <p:cNvPicPr preferRelativeResize="0"/>
          <p:nvPr/>
        </p:nvPicPr>
        <p:blipFill rotWithShape="1">
          <a:blip r:embed="rId3">
            <a:alphaModFix/>
          </a:blip>
          <a:srcRect/>
          <a:stretch/>
        </p:blipFill>
        <p:spPr>
          <a:xfrm>
            <a:off x="0" y="914400"/>
            <a:ext cx="8763000" cy="309086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00B0F0"/>
              </a:buClr>
              <a:buSzPts val="4000"/>
              <a:buFont typeface="Calibri"/>
              <a:buNone/>
            </a:pPr>
            <a:r>
              <a:rPr lang="en-US" sz="4000" b="0" i="0" u="none">
                <a:solidFill>
                  <a:srgbClr val="00B0F0"/>
                </a:solidFill>
                <a:latin typeface="Calibri"/>
                <a:ea typeface="Calibri"/>
                <a:cs typeface="Calibri"/>
                <a:sym typeface="Calibri"/>
              </a:rPr>
              <a:t>1.Supervised Learning </a:t>
            </a:r>
            <a:r>
              <a:rPr lang="en-US" sz="4000" b="0" i="0" u="none">
                <a:solidFill>
                  <a:schemeClr val="dk1"/>
                </a:solidFill>
                <a:latin typeface="Calibri"/>
                <a:ea typeface="Calibri"/>
                <a:cs typeface="Calibri"/>
                <a:sym typeface="Calibri"/>
              </a:rPr>
              <a:t/>
            </a:r>
            <a:br>
              <a:rPr lang="en-US" sz="4000" b="0" i="0" u="none">
                <a:solidFill>
                  <a:schemeClr val="dk1"/>
                </a:solidFill>
                <a:latin typeface="Calibri"/>
                <a:ea typeface="Calibri"/>
                <a:cs typeface="Calibri"/>
                <a:sym typeface="Calibri"/>
              </a:rPr>
            </a:br>
            <a:endParaRPr/>
          </a:p>
        </p:txBody>
      </p:sp>
      <p:sp>
        <p:nvSpPr>
          <p:cNvPr id="152" name="Google Shape;152;p11"/>
          <p:cNvSpPr txBox="1">
            <a:spLocks noGrp="1"/>
          </p:cNvSpPr>
          <p:nvPr>
            <p:ph type="body" idx="4294967295"/>
          </p:nvPr>
        </p:nvSpPr>
        <p:spPr>
          <a:xfrm>
            <a:off x="304800" y="914400"/>
            <a:ext cx="8686800" cy="57150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There are two types :a) Regression b) Classification</a:t>
            </a:r>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A set of data ( training) consists of set of input –target data </a:t>
            </a:r>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Set of data (xi, ti) ,  i = 1  to N</a:t>
            </a:r>
            <a:endParaRPr/>
          </a:p>
          <a:p>
            <a:pPr marL="342900" marR="0" lvl="0" indent="-165100" algn="l" rtl="0">
              <a:lnSpc>
                <a:spcPct val="100000"/>
              </a:lnSpc>
              <a:spcBef>
                <a:spcPts val="56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56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ML is used for learning process</a:t>
            </a:r>
            <a:endParaRPr/>
          </a:p>
          <a:p>
            <a:pPr marL="342900" marR="0" lvl="0" indent="-342900" algn="l" rtl="0">
              <a:lnSpc>
                <a:spcPct val="100000"/>
              </a:lnSpc>
              <a:spcBef>
                <a:spcPts val="560"/>
              </a:spcBef>
              <a:spcAft>
                <a:spcPts val="0"/>
              </a:spcAft>
              <a:buClr>
                <a:schemeClr val="dk1"/>
              </a:buClr>
              <a:buSzPts val="2800"/>
              <a:buFont typeface="Arial"/>
              <a:buChar char="•"/>
            </a:pPr>
            <a:r>
              <a:rPr lang="en-US" sz="2800" b="1" i="0" u="none" strike="noStrike" cap="none">
                <a:solidFill>
                  <a:schemeClr val="dk1"/>
                </a:solidFill>
                <a:latin typeface="Calibri"/>
                <a:ea typeface="Calibri"/>
                <a:cs typeface="Calibri"/>
                <a:sym typeface="Calibri"/>
              </a:rPr>
              <a:t>Generalization</a:t>
            </a:r>
            <a:r>
              <a:rPr lang="en-US" sz="2800" b="0" i="0" u="none" strike="noStrike" cap="none">
                <a:solidFill>
                  <a:schemeClr val="dk1"/>
                </a:solidFill>
                <a:latin typeface="Calibri"/>
                <a:ea typeface="Calibri"/>
                <a:cs typeface="Calibri"/>
                <a:sym typeface="Calibri"/>
              </a:rPr>
              <a:t>: which solution is better to test and how we pick the values b/n data points.</a:t>
            </a:r>
            <a:endParaRPr/>
          </a:p>
          <a:p>
            <a:pPr marL="342900" marR="0" lvl="0" indent="-342900" algn="l" rtl="0">
              <a:lnSpc>
                <a:spcPct val="100000"/>
              </a:lnSpc>
              <a:spcBef>
                <a:spcPts val="560"/>
              </a:spcBef>
              <a:spcAft>
                <a:spcPts val="0"/>
              </a:spcAft>
              <a:buClr>
                <a:schemeClr val="dk1"/>
              </a:buClr>
              <a:buSzPts val="2800"/>
              <a:buFont typeface="Arial"/>
              <a:buNone/>
            </a:pPr>
            <a:r>
              <a:rPr lang="en-US" sz="2800" b="0" i="0" u="none" strike="noStrike" cap="none">
                <a:solidFill>
                  <a:schemeClr val="dk1"/>
                </a:solidFill>
                <a:latin typeface="Calibri"/>
                <a:ea typeface="Calibri"/>
                <a:cs typeface="Calibri"/>
                <a:sym typeface="Calibri"/>
              </a:rPr>
              <a:t>a) </a:t>
            </a:r>
            <a:r>
              <a:rPr lang="en-US" sz="2800" b="0" i="0" u="none" strike="noStrike" cap="none">
                <a:solidFill>
                  <a:srgbClr val="FF0000"/>
                </a:solidFill>
                <a:latin typeface="Calibri"/>
                <a:ea typeface="Calibri"/>
                <a:cs typeface="Calibri"/>
                <a:sym typeface="Calibri"/>
              </a:rPr>
              <a:t>Regression</a:t>
            </a:r>
            <a:r>
              <a:rPr lang="en-US" sz="2800" b="0" i="0" u="none" strike="noStrike" cap="none">
                <a:solidFill>
                  <a:schemeClr val="dk1"/>
                </a:solidFill>
                <a:latin typeface="Calibri"/>
                <a:ea typeface="Calibri"/>
                <a:cs typeface="Calibri"/>
                <a:sym typeface="Calibri"/>
              </a:rPr>
              <a:t> : suppose we take X ,Y,t st. X-&gt;Y, be the scalars </a:t>
            </a:r>
            <a:endParaRPr/>
          </a:p>
          <a:p>
            <a:pPr marL="2971800" marR="0" lvl="6" indent="-228600" algn="l" rtl="0">
              <a:lnSpc>
                <a:spcPct val="100000"/>
              </a:lnSpc>
              <a:spcBef>
                <a:spcPts val="40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p:txBody>
      </p:sp>
      <p:sp>
        <p:nvSpPr>
          <p:cNvPr id="153" name="Google Shape;153;p11"/>
          <p:cNvSpPr txBox="1"/>
          <p:nvPr/>
        </p:nvSpPr>
        <p:spPr>
          <a:xfrm>
            <a:off x="914400" y="2895600"/>
            <a:ext cx="1295400" cy="762000"/>
          </a:xfrm>
          <a:prstGeom prst="rect">
            <a:avLst/>
          </a:prstGeom>
          <a:solidFill>
            <a:schemeClr val="accent1"/>
          </a:solidFill>
          <a:ln w="25400" cap="flat" cmpd="sng">
            <a:solidFill>
              <a:srgbClr val="385D8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4" name="Google Shape;154;p11"/>
          <p:cNvSpPr txBox="1"/>
          <p:nvPr/>
        </p:nvSpPr>
        <p:spPr>
          <a:xfrm>
            <a:off x="990600" y="2971800"/>
            <a:ext cx="11430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Training data (T</a:t>
            </a:r>
            <a:r>
              <a:rPr lang="en-US" sz="1800" b="0" i="0" u="none" baseline="-25000">
                <a:solidFill>
                  <a:schemeClr val="dk1"/>
                </a:solidFill>
                <a:latin typeface="Calibri"/>
                <a:ea typeface="Calibri"/>
                <a:cs typeface="Calibri"/>
                <a:sym typeface="Calibri"/>
              </a:rPr>
              <a:t>i</a:t>
            </a:r>
            <a:r>
              <a:rPr lang="en-US" sz="1800" b="0" i="0" u="none">
                <a:solidFill>
                  <a:schemeClr val="dk1"/>
                </a:solidFill>
                <a:latin typeface="Calibri"/>
                <a:ea typeface="Calibri"/>
                <a:cs typeface="Calibri"/>
                <a:sym typeface="Calibri"/>
              </a:rPr>
              <a:t>) </a:t>
            </a:r>
            <a:endParaRPr/>
          </a:p>
        </p:txBody>
      </p:sp>
      <p:cxnSp>
        <p:nvCxnSpPr>
          <p:cNvPr id="155" name="Google Shape;155;p11"/>
          <p:cNvCxnSpPr/>
          <p:nvPr/>
        </p:nvCxnSpPr>
        <p:spPr>
          <a:xfrm>
            <a:off x="2209800" y="3276600"/>
            <a:ext cx="1219200" cy="1587"/>
          </a:xfrm>
          <a:prstGeom prst="straightConnector1">
            <a:avLst/>
          </a:prstGeom>
          <a:noFill/>
          <a:ln w="9525" cap="flat" cmpd="sng">
            <a:solidFill>
              <a:srgbClr val="4A7EBB"/>
            </a:solidFill>
            <a:prstDash val="solid"/>
            <a:miter lim="800000"/>
            <a:headEnd type="none" w="med" len="med"/>
            <a:tailEnd type="stealth" w="med" len="med"/>
          </a:ln>
        </p:spPr>
      </p:cxnSp>
      <p:sp>
        <p:nvSpPr>
          <p:cNvPr id="156" name="Google Shape;156;p11"/>
          <p:cNvSpPr txBox="1"/>
          <p:nvPr/>
        </p:nvSpPr>
        <p:spPr>
          <a:xfrm>
            <a:off x="3505200" y="2895600"/>
            <a:ext cx="11430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Output data (T</a:t>
            </a:r>
            <a:r>
              <a:rPr lang="en-US" sz="1800" b="0" i="0" u="none" baseline="-25000">
                <a:solidFill>
                  <a:schemeClr val="dk1"/>
                </a:solidFill>
                <a:latin typeface="Calibri"/>
                <a:ea typeface="Calibri"/>
                <a:cs typeface="Calibri"/>
                <a:sym typeface="Calibri"/>
              </a:rPr>
              <a:t>i</a:t>
            </a:r>
            <a:r>
              <a:rPr lang="en-US" sz="1800" b="0" i="0" u="none">
                <a:solidFill>
                  <a:schemeClr val="dk1"/>
                </a:solidFill>
                <a:latin typeface="Calibri"/>
                <a:ea typeface="Calibri"/>
                <a:cs typeface="Calibri"/>
                <a:sym typeface="Calibri"/>
              </a:rPr>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00B0F0"/>
              </a:buClr>
              <a:buSzPts val="4000"/>
              <a:buFont typeface="Calibri"/>
              <a:buNone/>
            </a:pPr>
            <a:r>
              <a:rPr lang="en-US" sz="4000" b="0" i="0" u="none">
                <a:solidFill>
                  <a:srgbClr val="00B0F0"/>
                </a:solidFill>
                <a:latin typeface="Calibri"/>
                <a:ea typeface="Calibri"/>
                <a:cs typeface="Calibri"/>
                <a:sym typeface="Calibri"/>
              </a:rPr>
              <a:t>1.Supervised Learning </a:t>
            </a:r>
            <a:r>
              <a:rPr lang="en-US" sz="4000" b="0" i="0" u="none">
                <a:solidFill>
                  <a:schemeClr val="dk1"/>
                </a:solidFill>
                <a:latin typeface="Calibri"/>
                <a:ea typeface="Calibri"/>
                <a:cs typeface="Calibri"/>
                <a:sym typeface="Calibri"/>
              </a:rPr>
              <a:t/>
            </a:r>
            <a:br>
              <a:rPr lang="en-US" sz="4000" b="0" i="0" u="none">
                <a:solidFill>
                  <a:schemeClr val="dk1"/>
                </a:solidFill>
                <a:latin typeface="Calibri"/>
                <a:ea typeface="Calibri"/>
                <a:cs typeface="Calibri"/>
                <a:sym typeface="Calibri"/>
              </a:rPr>
            </a:br>
            <a:endParaRPr/>
          </a:p>
        </p:txBody>
      </p:sp>
      <p:sp>
        <p:nvSpPr>
          <p:cNvPr id="162" name="Google Shape;162;p12"/>
          <p:cNvSpPr txBox="1"/>
          <p:nvPr/>
        </p:nvSpPr>
        <p:spPr>
          <a:xfrm>
            <a:off x="457200" y="914400"/>
            <a:ext cx="8153400" cy="60030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US" sz="2400" b="0" i="0" u="none">
                <a:solidFill>
                  <a:schemeClr val="dk1"/>
                </a:solidFill>
                <a:latin typeface="Times New Roman"/>
                <a:ea typeface="Times New Roman"/>
                <a:cs typeface="Times New Roman"/>
                <a:sym typeface="Times New Roman"/>
              </a:rPr>
              <a:t>Regression is a statistical approach to find the correlations between variables ( dependent and independent )</a:t>
            </a:r>
            <a:endParaRPr/>
          </a:p>
          <a:p>
            <a:pPr marL="0" marR="0" lvl="0" indent="0" algn="just" rtl="0">
              <a:lnSpc>
                <a:spcPct val="100000"/>
              </a:lnSpc>
              <a:spcBef>
                <a:spcPts val="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a:p>
            <a:pPr marL="457200" marR="0" lvl="1" indent="-152400" algn="just"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Regression algorithms gives you a continuous output. That means if you are asking to build model that predict the future outcome where the output will be continuous. Then you must choose one of the regression algorithms to build model</a:t>
            </a:r>
            <a:endParaRPr/>
          </a:p>
          <a:p>
            <a:pPr marL="457200" marR="0" lvl="1" indent="-152400" algn="just"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 Ex:  Weather forecasting, Market Trends, etc. </a:t>
            </a:r>
            <a:endParaRPr/>
          </a:p>
          <a:p>
            <a:pPr marL="457200" marR="0" lvl="1" indent="-152400" algn="just"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Below are some popular Regression algorithms which come under supervised learning:</a:t>
            </a:r>
            <a:endParaRPr/>
          </a:p>
          <a:p>
            <a:pPr marL="1371600" marR="0" lvl="3" indent="-152400" algn="just"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Linear Regression</a:t>
            </a:r>
            <a:endParaRPr/>
          </a:p>
          <a:p>
            <a:pPr marL="1371600" marR="0" lvl="3" indent="-152400" algn="just"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Regression Trees</a:t>
            </a:r>
            <a:endParaRPr/>
          </a:p>
          <a:p>
            <a:pPr marL="1371600" marR="0" lvl="3" indent="-152400" algn="just"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Non-Linear Regression</a:t>
            </a:r>
            <a:endParaRPr/>
          </a:p>
          <a:p>
            <a:pPr marL="1371600" marR="0" lvl="3" indent="-152400" algn="just"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Bayesian Linear Regression</a:t>
            </a:r>
            <a:endParaRPr/>
          </a:p>
          <a:p>
            <a:pPr marL="1371600" marR="0" lvl="3" indent="-152400" algn="just" rtl="0">
              <a:lnSpc>
                <a:spcPct val="10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Polynomial Regression</a:t>
            </a:r>
            <a:endParaRPr/>
          </a:p>
          <a:p>
            <a:pPr marL="0" marR="0" lvl="0" indent="0" algn="just"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00B0F0"/>
              </a:buClr>
              <a:buSzPts val="4000"/>
              <a:buFont typeface="Calibri"/>
              <a:buNone/>
            </a:pPr>
            <a:r>
              <a:rPr lang="en-US" sz="4000" b="0" i="0" u="none">
                <a:solidFill>
                  <a:srgbClr val="00B0F0"/>
                </a:solidFill>
                <a:latin typeface="Calibri"/>
                <a:ea typeface="Calibri"/>
                <a:cs typeface="Calibri"/>
                <a:sym typeface="Calibri"/>
              </a:rPr>
              <a:t>1.Supervised Learning </a:t>
            </a:r>
            <a:r>
              <a:rPr lang="en-US" sz="4000" b="0" i="0" u="none">
                <a:solidFill>
                  <a:schemeClr val="dk1"/>
                </a:solidFill>
                <a:latin typeface="Calibri"/>
                <a:ea typeface="Calibri"/>
                <a:cs typeface="Calibri"/>
                <a:sym typeface="Calibri"/>
              </a:rPr>
              <a:t/>
            </a:r>
            <a:br>
              <a:rPr lang="en-US" sz="4000" b="0" i="0" u="none">
                <a:solidFill>
                  <a:schemeClr val="dk1"/>
                </a:solidFill>
                <a:latin typeface="Calibri"/>
                <a:ea typeface="Calibri"/>
                <a:cs typeface="Calibri"/>
                <a:sym typeface="Calibri"/>
              </a:rPr>
            </a:br>
            <a:endParaRPr/>
          </a:p>
        </p:txBody>
      </p:sp>
      <p:sp>
        <p:nvSpPr>
          <p:cNvPr id="168" name="Google Shape;168;p13"/>
          <p:cNvSpPr txBox="1"/>
          <p:nvPr/>
        </p:nvSpPr>
        <p:spPr>
          <a:xfrm>
            <a:off x="609600" y="1028700"/>
            <a:ext cx="7772400" cy="52625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Applications of Regression:</a:t>
            </a:r>
            <a:endParaRPr/>
          </a:p>
          <a:p>
            <a:pPr marL="0" marR="0" lvl="0" indent="0" algn="l" rtl="0">
              <a:lnSpc>
                <a:spcPct val="100000"/>
              </a:lnSpc>
              <a:spcBef>
                <a:spcPts val="0"/>
              </a:spcBef>
              <a:spcAft>
                <a:spcPts val="0"/>
              </a:spcAft>
              <a:buClr>
                <a:schemeClr val="dk1"/>
              </a:buClr>
              <a:buSzPts val="2400"/>
              <a:buFont typeface="Arial"/>
              <a:buNone/>
            </a:pPr>
            <a:endParaRPr sz="2400" b="1" i="0" u="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Predicting prices:</a:t>
            </a:r>
            <a:r>
              <a:rPr lang="en-US" sz="2400" b="0" i="0" u="none">
                <a:solidFill>
                  <a:schemeClr val="dk1"/>
                </a:solidFill>
                <a:latin typeface="Times New Roman"/>
                <a:ea typeface="Times New Roman"/>
                <a:cs typeface="Times New Roman"/>
                <a:sym typeface="Times New Roman"/>
              </a:rPr>
              <a:t> For example, a regression model could be used to predict the price of a house based on its size, location, and other features.</a:t>
            </a:r>
            <a:endParaRPr/>
          </a:p>
          <a:p>
            <a:pPr marL="0" marR="0" lvl="0" indent="0" algn="l"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Forecasting trends:</a:t>
            </a:r>
            <a:r>
              <a:rPr lang="en-US" sz="2400" b="0" i="0" u="none">
                <a:solidFill>
                  <a:schemeClr val="dk1"/>
                </a:solidFill>
                <a:latin typeface="Times New Roman"/>
                <a:ea typeface="Times New Roman"/>
                <a:cs typeface="Times New Roman"/>
                <a:sym typeface="Times New Roman"/>
              </a:rPr>
              <a:t> For example, a regression model could be used to forecast the sales of a product based on historical sales data and economic indicators.</a:t>
            </a:r>
            <a:endParaRPr/>
          </a:p>
          <a:p>
            <a:pPr marL="0" marR="0" lvl="0" indent="0" algn="l"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Identifying risk factors:</a:t>
            </a:r>
            <a:r>
              <a:rPr lang="en-US" sz="2400" b="0" i="0" u="none">
                <a:solidFill>
                  <a:schemeClr val="dk1"/>
                </a:solidFill>
                <a:latin typeface="Times New Roman"/>
                <a:ea typeface="Times New Roman"/>
                <a:cs typeface="Times New Roman"/>
                <a:sym typeface="Times New Roman"/>
              </a:rPr>
              <a:t> For example, a regression model could be used to identify risk factors for heart disease based on patient data.</a:t>
            </a:r>
            <a:endParaRPr/>
          </a:p>
          <a:p>
            <a:pPr marL="0" marR="0" lvl="0" indent="0" algn="l"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Making decisions:</a:t>
            </a:r>
            <a:r>
              <a:rPr lang="en-US" sz="2400" b="0" i="0" u="none">
                <a:solidFill>
                  <a:schemeClr val="dk1"/>
                </a:solidFill>
                <a:latin typeface="Times New Roman"/>
                <a:ea typeface="Times New Roman"/>
                <a:cs typeface="Times New Roman"/>
                <a:sym typeface="Times New Roman"/>
              </a:rPr>
              <a:t> For example, a regression model could be used to recommend which investment to buy based on market data.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4"/>
          <p:cNvSpPr txBox="1">
            <a:spLocks noGrp="1"/>
          </p:cNvSpPr>
          <p:nvPr>
            <p:ph type="title"/>
          </p:nvPr>
        </p:nvSpPr>
        <p:spPr>
          <a:xfrm>
            <a:off x="457200" y="152400"/>
            <a:ext cx="8229600" cy="6096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E46C0A"/>
              </a:buClr>
              <a:buSzPts val="4000"/>
              <a:buFont typeface="Calibri"/>
              <a:buNone/>
            </a:pPr>
            <a:r>
              <a:rPr lang="en-US" sz="4000" b="0" i="0" u="none">
                <a:solidFill>
                  <a:srgbClr val="E46C0A"/>
                </a:solidFill>
                <a:latin typeface="Calibri"/>
                <a:ea typeface="Calibri"/>
                <a:cs typeface="Calibri"/>
                <a:sym typeface="Calibri"/>
              </a:rPr>
              <a:t>b)classification</a:t>
            </a:r>
            <a:endParaRPr/>
          </a:p>
        </p:txBody>
      </p:sp>
      <p:sp>
        <p:nvSpPr>
          <p:cNvPr id="174" name="Google Shape;174;p14"/>
          <p:cNvSpPr txBox="1">
            <a:spLocks noGrp="1"/>
          </p:cNvSpPr>
          <p:nvPr>
            <p:ph type="body" idx="1"/>
          </p:nvPr>
        </p:nvSpPr>
        <p:spPr>
          <a:xfrm>
            <a:off x="304800" y="762000"/>
            <a:ext cx="8534400" cy="5867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A decision points separated by decision boundaries .</a:t>
            </a:r>
            <a:endParaRPr/>
          </a:p>
          <a:p>
            <a:pPr marL="342900" marR="0" lvl="0" indent="-342900" algn="l" rtl="0">
              <a:lnSpc>
                <a:spcPct val="100000"/>
              </a:lnSpc>
              <a:spcBef>
                <a:spcPts val="560"/>
              </a:spcBef>
              <a:spcAft>
                <a:spcPts val="0"/>
              </a:spcAft>
              <a:buClr>
                <a:schemeClr val="dk1"/>
              </a:buClr>
              <a:buSzPts val="2800"/>
              <a:buFont typeface="Arial"/>
              <a:buChar char="•"/>
            </a:pPr>
            <a:r>
              <a:rPr lang="en-US" sz="2800" b="1" i="0" u="none">
                <a:solidFill>
                  <a:schemeClr val="dk1"/>
                </a:solidFill>
                <a:latin typeface="Calibri"/>
                <a:ea typeface="Calibri"/>
                <a:cs typeface="Calibri"/>
                <a:sym typeface="Calibri"/>
              </a:rPr>
              <a:t>Curse of dimensionality </a:t>
            </a:r>
            <a:r>
              <a:rPr lang="en-US" sz="2800" b="0" i="0" u="none">
                <a:solidFill>
                  <a:schemeClr val="dk1"/>
                </a:solidFill>
                <a:latin typeface="Calibri"/>
                <a:ea typeface="Calibri"/>
                <a:cs typeface="Calibri"/>
                <a:sym typeface="Calibri"/>
              </a:rPr>
              <a:t>: as no of inputs increases ,training of classifier takes longer as the no. of i/p dim grows .</a:t>
            </a:r>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pic>
        <p:nvPicPr>
          <p:cNvPr id="175" name="Google Shape;175;p14"/>
          <p:cNvPicPr preferRelativeResize="0"/>
          <p:nvPr/>
        </p:nvPicPr>
        <p:blipFill rotWithShape="1">
          <a:blip r:embed="rId3">
            <a:alphaModFix/>
          </a:blip>
          <a:srcRect/>
          <a:stretch/>
        </p:blipFill>
        <p:spPr>
          <a:xfrm>
            <a:off x="533400" y="2971800"/>
            <a:ext cx="7648575" cy="3629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5"/>
          <p:cNvSpPr txBox="1">
            <a:spLocks noGrp="1"/>
          </p:cNvSpPr>
          <p:nvPr>
            <p:ph type="body" idx="1"/>
          </p:nvPr>
        </p:nvSpPr>
        <p:spPr>
          <a:xfrm>
            <a:off x="457200" y="381000"/>
            <a:ext cx="8229600" cy="57451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Classification algorithms are used when the output variable is categorical, which means there are two classes such as Yes-No, Male-Female, True-false, etc.</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Classification algorithms:</a:t>
            </a:r>
            <a:endParaRPr/>
          </a:p>
          <a:p>
            <a:pPr marL="1143000" marR="0" lvl="2" indent="-2286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Random Forest</a:t>
            </a:r>
            <a:endParaRPr/>
          </a:p>
          <a:p>
            <a:pPr marL="1143000" marR="0" lvl="2" indent="-2286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Decision Trees</a:t>
            </a:r>
            <a:endParaRPr/>
          </a:p>
          <a:p>
            <a:pPr marL="1143000" marR="0" lvl="2" indent="-2286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Logistic Regression</a:t>
            </a:r>
            <a:endParaRPr/>
          </a:p>
          <a:p>
            <a:pPr marL="1143000" marR="0" lvl="2" indent="-2286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Support vector Machines</a:t>
            </a:r>
            <a:endParaRPr/>
          </a:p>
          <a:p>
            <a:pPr marL="342900" marR="0" lvl="0" indent="-139700" algn="l" rtl="0">
              <a:spcBef>
                <a:spcPts val="640"/>
              </a:spcBef>
              <a:spcAft>
                <a:spcPts val="0"/>
              </a:spcAft>
              <a:buClr>
                <a:schemeClr val="dk1"/>
              </a:buClr>
              <a:buSzPts val="3200"/>
              <a:buFont typeface="Arial"/>
              <a:buNone/>
            </a:pP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00B0F0"/>
              </a:buClr>
              <a:buSzPts val="4000"/>
              <a:buFont typeface="Calibri"/>
              <a:buNone/>
            </a:pPr>
            <a:r>
              <a:rPr lang="en-US" sz="4000" b="0" i="0" u="none">
                <a:solidFill>
                  <a:srgbClr val="00B0F0"/>
                </a:solidFill>
                <a:latin typeface="Calibri"/>
                <a:ea typeface="Calibri"/>
                <a:cs typeface="Calibri"/>
                <a:sym typeface="Calibri"/>
              </a:rPr>
              <a:t>2.Unsupervised Learning </a:t>
            </a:r>
            <a:r>
              <a:rPr lang="en-US" sz="4000" b="0" i="0" u="none">
                <a:solidFill>
                  <a:schemeClr val="dk1"/>
                </a:solidFill>
                <a:latin typeface="Calibri"/>
                <a:ea typeface="Calibri"/>
                <a:cs typeface="Calibri"/>
                <a:sym typeface="Calibri"/>
              </a:rPr>
              <a:t/>
            </a:r>
            <a:br>
              <a:rPr lang="en-US" sz="4000" b="0" i="0" u="none">
                <a:solidFill>
                  <a:schemeClr val="dk1"/>
                </a:solidFill>
                <a:latin typeface="Calibri"/>
                <a:ea typeface="Calibri"/>
                <a:cs typeface="Calibri"/>
                <a:sym typeface="Calibri"/>
              </a:rPr>
            </a:br>
            <a:endParaRPr/>
          </a:p>
        </p:txBody>
      </p:sp>
      <p:sp>
        <p:nvSpPr>
          <p:cNvPr id="186" name="Google Shape;186;p16"/>
          <p:cNvSpPr txBox="1"/>
          <p:nvPr/>
        </p:nvSpPr>
        <p:spPr>
          <a:xfrm>
            <a:off x="457200" y="1066800"/>
            <a:ext cx="8229600" cy="6002337"/>
          </a:xfrm>
          <a:prstGeom prst="rect">
            <a:avLst/>
          </a:prstGeom>
          <a:noFill/>
          <a:ln>
            <a:noFill/>
          </a:ln>
        </p:spPr>
        <p:txBody>
          <a:bodyPr spcFirstLastPara="1" wrap="square" lIns="91425" tIns="45700" rIns="91425" bIns="45700" anchor="t" anchorCtr="0">
            <a:spAutoFit/>
          </a:bodyPr>
          <a:lstStyle/>
          <a:p>
            <a:pPr marL="0" marR="0" lvl="0" indent="-152400" algn="just"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Times New Roman"/>
                <a:ea typeface="Times New Roman"/>
                <a:cs typeface="Times New Roman"/>
                <a:sym typeface="Times New Roman"/>
              </a:rPr>
              <a:t>Unsupervised learning is a machine learning technique in which models are not supervised using training dataset. Instead, models itself find the hidden patterns and insights from the given data. It can be compared to learning which takes place in the human brain while learning new things </a:t>
            </a:r>
            <a:endParaRPr/>
          </a:p>
          <a:p>
            <a:pPr marL="0" marR="0" lvl="0" indent="0" algn="just" rtl="0">
              <a:lnSpc>
                <a:spcPct val="100000"/>
              </a:lnSpc>
              <a:spcBef>
                <a:spcPts val="0"/>
              </a:spcBef>
              <a:spcAft>
                <a:spcPts val="0"/>
              </a:spcAft>
              <a:buClr>
                <a:schemeClr val="dk1"/>
              </a:buClr>
              <a:buSzPts val="2400"/>
              <a:buFont typeface="Noto Sans Symbols"/>
              <a:buNone/>
            </a:pPr>
            <a:endParaRPr sz="2400" b="0" i="0" u="none">
              <a:solidFill>
                <a:schemeClr val="dk1"/>
              </a:solidFill>
              <a:latin typeface="Times New Roman"/>
              <a:ea typeface="Times New Roman"/>
              <a:cs typeface="Times New Roman"/>
              <a:sym typeface="Times New Roman"/>
            </a:endParaRPr>
          </a:p>
          <a:p>
            <a:pPr marL="0" marR="0" lvl="0" indent="-152400" algn="just"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Times New Roman"/>
                <a:ea typeface="Times New Roman"/>
                <a:cs typeface="Times New Roman"/>
                <a:sym typeface="Times New Roman"/>
              </a:rPr>
              <a:t>The goal of unsupervised learning is to </a:t>
            </a:r>
            <a:r>
              <a:rPr lang="en-US" sz="2400" b="1" i="0" u="none">
                <a:solidFill>
                  <a:schemeClr val="dk1"/>
                </a:solidFill>
                <a:latin typeface="Times New Roman"/>
                <a:ea typeface="Times New Roman"/>
                <a:cs typeface="Times New Roman"/>
                <a:sym typeface="Times New Roman"/>
              </a:rPr>
              <a:t>find the underlying structure of dataset, group that data according to similarities, and represent that dataset in a compressed format</a:t>
            </a:r>
            <a:r>
              <a:rPr lang="en-US" sz="2400" b="0" i="0" u="none">
                <a:solidFill>
                  <a:schemeClr val="dk1"/>
                </a:solidFill>
                <a:latin typeface="Times New Roman"/>
                <a:ea typeface="Times New Roman"/>
                <a:cs typeface="Times New Roman"/>
                <a:sym typeface="Times New Roman"/>
              </a:rPr>
              <a:t>.</a:t>
            </a:r>
            <a:endParaRPr/>
          </a:p>
          <a:p>
            <a:pPr marL="0" marR="0" lvl="0" indent="0" algn="just" rtl="0">
              <a:lnSpc>
                <a:spcPct val="100000"/>
              </a:lnSpc>
              <a:spcBef>
                <a:spcPts val="0"/>
              </a:spcBef>
              <a:spcAft>
                <a:spcPts val="0"/>
              </a:spcAft>
              <a:buClr>
                <a:schemeClr val="dk1"/>
              </a:buClr>
              <a:buSzPts val="2400"/>
              <a:buFont typeface="Noto Sans Symbols"/>
              <a:buNone/>
            </a:pPr>
            <a:endParaRPr sz="2400" b="0" i="0" u="none">
              <a:solidFill>
                <a:schemeClr val="dk1"/>
              </a:solidFill>
              <a:latin typeface="Times New Roman"/>
              <a:ea typeface="Times New Roman"/>
              <a:cs typeface="Times New Roman"/>
              <a:sym typeface="Times New Roman"/>
            </a:endParaRPr>
          </a:p>
          <a:p>
            <a:pPr marL="0" marR="0" lvl="0" indent="-152400" algn="l"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Times New Roman"/>
                <a:ea typeface="Times New Roman"/>
                <a:cs typeface="Times New Roman"/>
                <a:sym typeface="Times New Roman"/>
              </a:rPr>
              <a:t>An unlabeled input data, which means it is not categorized and corresponding outputs are also not given. </a:t>
            </a:r>
            <a:endParaRPr/>
          </a:p>
          <a:p>
            <a:pPr marL="0" marR="0" lvl="0" indent="0" algn="l" rtl="0">
              <a:lnSpc>
                <a:spcPct val="100000"/>
              </a:lnSpc>
              <a:spcBef>
                <a:spcPts val="0"/>
              </a:spcBef>
              <a:spcAft>
                <a:spcPts val="0"/>
              </a:spcAft>
              <a:buClr>
                <a:schemeClr val="dk1"/>
              </a:buClr>
              <a:buSzPts val="2400"/>
              <a:buFont typeface="Noto Sans Symbols"/>
              <a:buNone/>
            </a:pPr>
            <a:endParaRPr sz="2400" b="0" i="0" u="none">
              <a:solidFill>
                <a:schemeClr val="dk1"/>
              </a:solidFill>
              <a:latin typeface="Times New Roman"/>
              <a:ea typeface="Times New Roman"/>
              <a:cs typeface="Times New Roman"/>
              <a:sym typeface="Times New Roman"/>
            </a:endParaRPr>
          </a:p>
          <a:p>
            <a:pPr marL="0" marR="0" lvl="0" indent="-152400" algn="l"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Times New Roman"/>
                <a:ea typeface="Times New Roman"/>
                <a:cs typeface="Times New Roman"/>
                <a:sym typeface="Times New Roman"/>
              </a:rPr>
              <a:t> This unlabeled input data is fed to the machine learning model in order to train it. </a:t>
            </a:r>
            <a:endParaRPr/>
          </a:p>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00B0F0"/>
              </a:buClr>
              <a:buSzPts val="4000"/>
              <a:buFont typeface="Calibri"/>
              <a:buNone/>
            </a:pPr>
            <a:r>
              <a:rPr lang="en-US" sz="4000" b="0" i="0" u="none">
                <a:solidFill>
                  <a:srgbClr val="00B0F0"/>
                </a:solidFill>
                <a:latin typeface="Calibri"/>
                <a:ea typeface="Calibri"/>
                <a:cs typeface="Calibri"/>
                <a:sym typeface="Calibri"/>
              </a:rPr>
              <a:t>2.Unsupervised Learning </a:t>
            </a:r>
            <a:r>
              <a:rPr lang="en-US" sz="4000" b="0" i="0" u="none">
                <a:solidFill>
                  <a:schemeClr val="dk1"/>
                </a:solidFill>
                <a:latin typeface="Calibri"/>
                <a:ea typeface="Calibri"/>
                <a:cs typeface="Calibri"/>
                <a:sym typeface="Calibri"/>
              </a:rPr>
              <a:t/>
            </a:r>
            <a:br>
              <a:rPr lang="en-US" sz="4000" b="0" i="0" u="none">
                <a:solidFill>
                  <a:schemeClr val="dk1"/>
                </a:solidFill>
                <a:latin typeface="Calibri"/>
                <a:ea typeface="Calibri"/>
                <a:cs typeface="Calibri"/>
                <a:sym typeface="Calibri"/>
              </a:rPr>
            </a:br>
            <a:endParaRPr/>
          </a:p>
        </p:txBody>
      </p:sp>
      <p:sp>
        <p:nvSpPr>
          <p:cNvPr id="192" name="Google Shape;192;p17"/>
          <p:cNvSpPr txBox="1"/>
          <p:nvPr/>
        </p:nvSpPr>
        <p:spPr>
          <a:xfrm>
            <a:off x="457200" y="1066800"/>
            <a:ext cx="8229600" cy="37861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a:solidFill>
                <a:schemeClr val="dk1"/>
              </a:solidFill>
              <a:latin typeface="Times New Roman"/>
              <a:ea typeface="Times New Roman"/>
              <a:cs typeface="Times New Roman"/>
              <a:sym typeface="Times New Roman"/>
            </a:endParaRPr>
          </a:p>
          <a:p>
            <a:pPr marL="0" marR="0" lvl="0" indent="-152400" algn="l"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Times New Roman"/>
                <a:ea typeface="Times New Roman"/>
                <a:cs typeface="Times New Roman"/>
                <a:sym typeface="Times New Roman"/>
              </a:rPr>
              <a:t> Firstly, it will interpret the raw data to find the hidden patterns from the data and then will apply suitable algorithms such as k-means clustering, Decision tree, etc.</a:t>
            </a:r>
            <a:endParaRPr/>
          </a:p>
          <a:p>
            <a:pPr marL="0" marR="0" lvl="0" indent="0" algn="l" rtl="0">
              <a:lnSpc>
                <a:spcPct val="100000"/>
              </a:lnSpc>
              <a:spcBef>
                <a:spcPts val="0"/>
              </a:spcBef>
              <a:spcAft>
                <a:spcPts val="0"/>
              </a:spcAft>
              <a:buClr>
                <a:schemeClr val="dk1"/>
              </a:buClr>
              <a:buSzPts val="2400"/>
              <a:buFont typeface="Noto Sans Symbols"/>
              <a:buNone/>
            </a:pPr>
            <a:endParaRPr sz="2400" b="0" i="0" u="none">
              <a:solidFill>
                <a:schemeClr val="dk1"/>
              </a:solidFill>
              <a:latin typeface="Times New Roman"/>
              <a:ea typeface="Times New Roman"/>
              <a:cs typeface="Times New Roman"/>
              <a:sym typeface="Times New Roman"/>
            </a:endParaRPr>
          </a:p>
          <a:p>
            <a:pPr marL="0" marR="0" lvl="0" indent="-152400" algn="l"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Times New Roman"/>
                <a:ea typeface="Times New Roman"/>
                <a:cs typeface="Times New Roman"/>
                <a:sym typeface="Times New Roman"/>
              </a:rPr>
              <a:t> Once it applies the suitable algorithm, the algorithm divides the data objects into groups according to the similarities and difference between the objects.</a:t>
            </a:r>
            <a:endParaRPr/>
          </a:p>
          <a:p>
            <a:pPr marL="0" marR="0" lvl="0" indent="0" algn="l" rtl="0">
              <a:lnSpc>
                <a:spcPct val="100000"/>
              </a:lnSpc>
              <a:spcBef>
                <a:spcPts val="0"/>
              </a:spcBef>
              <a:spcAft>
                <a:spcPts val="0"/>
              </a:spcAft>
              <a:buClr>
                <a:schemeClr val="dk1"/>
              </a:buClr>
              <a:buSzPts val="2400"/>
              <a:buFont typeface="Noto Sans Symbols"/>
              <a:buNone/>
            </a:pPr>
            <a:endParaRPr sz="2400" b="0" i="0" u="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00B0F0"/>
              </a:buClr>
              <a:buSzPts val="4000"/>
              <a:buFont typeface="Calibri"/>
              <a:buNone/>
            </a:pPr>
            <a:r>
              <a:rPr lang="en-US" sz="4000" b="0" i="0" u="none">
                <a:solidFill>
                  <a:srgbClr val="00B0F0"/>
                </a:solidFill>
                <a:latin typeface="Calibri"/>
                <a:ea typeface="Calibri"/>
                <a:cs typeface="Calibri"/>
                <a:sym typeface="Calibri"/>
              </a:rPr>
              <a:t>2.Unsupervised Learning </a:t>
            </a:r>
            <a:r>
              <a:rPr lang="en-US" sz="4000" b="0" i="0" u="none">
                <a:solidFill>
                  <a:schemeClr val="dk1"/>
                </a:solidFill>
                <a:latin typeface="Calibri"/>
                <a:ea typeface="Calibri"/>
                <a:cs typeface="Calibri"/>
                <a:sym typeface="Calibri"/>
              </a:rPr>
              <a:t/>
            </a:r>
            <a:br>
              <a:rPr lang="en-US" sz="4000" b="0" i="0" u="none">
                <a:solidFill>
                  <a:schemeClr val="dk1"/>
                </a:solidFill>
                <a:latin typeface="Calibri"/>
                <a:ea typeface="Calibri"/>
                <a:cs typeface="Calibri"/>
                <a:sym typeface="Calibri"/>
              </a:rPr>
            </a:br>
            <a:endParaRPr/>
          </a:p>
        </p:txBody>
      </p:sp>
      <p:pic>
        <p:nvPicPr>
          <p:cNvPr id="198" name="Google Shape;198;p18" descr="Supervised Machine learning"/>
          <p:cNvPicPr preferRelativeResize="0"/>
          <p:nvPr/>
        </p:nvPicPr>
        <p:blipFill rotWithShape="1">
          <a:blip r:embed="rId3">
            <a:alphaModFix/>
          </a:blip>
          <a:srcRect/>
          <a:stretch/>
        </p:blipFill>
        <p:spPr>
          <a:xfrm>
            <a:off x="381000" y="1219200"/>
            <a:ext cx="7924800" cy="5334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2"/>
          <p:cNvSpPr txBox="1">
            <a:spLocks noGrp="1"/>
          </p:cNvSpPr>
          <p:nvPr>
            <p:ph type="title"/>
          </p:nvPr>
        </p:nvSpPr>
        <p:spPr>
          <a:xfrm>
            <a:off x="457200" y="132823"/>
            <a:ext cx="8229600" cy="676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i="0" u="none">
                <a:solidFill>
                  <a:schemeClr val="dk1"/>
                </a:solidFill>
                <a:latin typeface="Times New Roman"/>
                <a:ea typeface="Times New Roman"/>
                <a:cs typeface="Times New Roman"/>
                <a:sym typeface="Times New Roman"/>
              </a:rPr>
              <a:t>Machine Learning</a:t>
            </a:r>
            <a:endParaRPr>
              <a:latin typeface="Times New Roman"/>
              <a:ea typeface="Times New Roman"/>
              <a:cs typeface="Times New Roman"/>
              <a:sym typeface="Times New Roman"/>
            </a:endParaRPr>
          </a:p>
        </p:txBody>
      </p:sp>
      <p:sp>
        <p:nvSpPr>
          <p:cNvPr id="91" name="Google Shape;91;p2"/>
          <p:cNvSpPr txBox="1">
            <a:spLocks noGrp="1"/>
          </p:cNvSpPr>
          <p:nvPr>
            <p:ph type="body" idx="1"/>
          </p:nvPr>
        </p:nvSpPr>
        <p:spPr>
          <a:xfrm>
            <a:off x="381000" y="990600"/>
            <a:ext cx="8305800" cy="5867400"/>
          </a:xfrm>
          <a:prstGeom prst="rect">
            <a:avLst/>
          </a:prstGeom>
          <a:noFill/>
          <a:ln>
            <a:noFill/>
          </a:ln>
        </p:spPr>
        <p:txBody>
          <a:bodyPr spcFirstLastPara="1" wrap="square" lIns="91425" tIns="45700" rIns="91425" bIns="45700" anchor="t" anchorCtr="0">
            <a:normAutofit fontScale="85000" lnSpcReduction="10000"/>
          </a:bodyPr>
          <a:lstStyle/>
          <a:p>
            <a:pPr marL="342900" marR="0" lvl="0" indent="-342900" algn="l" rtl="0">
              <a:lnSpc>
                <a:spcPct val="115000"/>
              </a:lnSpc>
              <a:spcBef>
                <a:spcPts val="0"/>
              </a:spcBef>
              <a:spcAft>
                <a:spcPts val="0"/>
              </a:spcAft>
              <a:buClr>
                <a:schemeClr val="dk1"/>
              </a:buClr>
              <a:buSzPct val="100000"/>
              <a:buFont typeface="Arial"/>
              <a:buNone/>
            </a:pPr>
            <a:r>
              <a:rPr lang="en-US" sz="1300" b="1" i="0" u="none" strike="noStrike" cap="none">
                <a:solidFill>
                  <a:schemeClr val="dk1"/>
                </a:solidFill>
                <a:latin typeface="Times New Roman"/>
                <a:ea typeface="Times New Roman"/>
                <a:cs typeface="Times New Roman"/>
                <a:sym typeface="Times New Roman"/>
              </a:rPr>
              <a:t>TEXT BOOKS: </a:t>
            </a:r>
            <a:endParaRPr sz="1300" i="0" u="none" strike="noStrike" cap="none">
              <a:solidFill>
                <a:schemeClr val="dk1"/>
              </a:solidFill>
              <a:latin typeface="Times New Roman"/>
              <a:ea typeface="Times New Roman"/>
              <a:cs typeface="Times New Roman"/>
              <a:sym typeface="Times New Roman"/>
            </a:endParaRPr>
          </a:p>
          <a:p>
            <a:pPr marL="342900" marR="0" lvl="0" indent="-342900" algn="l" rtl="0">
              <a:lnSpc>
                <a:spcPct val="115000"/>
              </a:lnSpc>
              <a:spcBef>
                <a:spcPts val="260"/>
              </a:spcBef>
              <a:spcAft>
                <a:spcPts val="0"/>
              </a:spcAft>
              <a:buClr>
                <a:schemeClr val="dk1"/>
              </a:buClr>
              <a:buSzPct val="100000"/>
              <a:buFont typeface="Arial"/>
              <a:buNone/>
            </a:pPr>
            <a:r>
              <a:rPr lang="en-US" sz="1300" b="1" i="0" u="none" strike="noStrike" cap="none">
                <a:solidFill>
                  <a:schemeClr val="dk1"/>
                </a:solidFill>
                <a:latin typeface="Times New Roman"/>
                <a:ea typeface="Times New Roman"/>
                <a:cs typeface="Times New Roman"/>
                <a:sym typeface="Times New Roman"/>
              </a:rPr>
              <a:t> </a:t>
            </a:r>
            <a:endParaRPr sz="1300" i="0" u="none" strike="noStrike" cap="none">
              <a:solidFill>
                <a:schemeClr val="dk1"/>
              </a:solidFill>
              <a:latin typeface="Times New Roman"/>
              <a:ea typeface="Times New Roman"/>
              <a:cs typeface="Times New Roman"/>
              <a:sym typeface="Times New Roman"/>
            </a:endParaRPr>
          </a:p>
          <a:p>
            <a:pPr marL="342900" marR="0" lvl="0" indent="-325755" algn="l" rtl="0">
              <a:lnSpc>
                <a:spcPct val="115000"/>
              </a:lnSpc>
              <a:spcBef>
                <a:spcPts val="360"/>
              </a:spcBef>
              <a:spcAft>
                <a:spcPts val="0"/>
              </a:spcAft>
              <a:buClr>
                <a:srgbClr val="FF0000"/>
              </a:buClr>
              <a:buSzPct val="100000"/>
              <a:buFont typeface="Times New Roman"/>
              <a:buChar char="•"/>
            </a:pPr>
            <a:r>
              <a:rPr lang="en-US" sz="1800" b="1" i="0" u="none" strike="noStrike" cap="none">
                <a:solidFill>
                  <a:srgbClr val="FF0000"/>
                </a:solidFill>
                <a:latin typeface="Times New Roman"/>
                <a:ea typeface="Times New Roman"/>
                <a:cs typeface="Times New Roman"/>
                <a:sym typeface="Times New Roman"/>
              </a:rPr>
              <a:t>Stephen Marsland</a:t>
            </a:r>
            <a:r>
              <a:rPr lang="en-US" sz="1800" b="1" i="0" u="none" strike="noStrike" cap="none">
                <a:solidFill>
                  <a:schemeClr val="dk1"/>
                </a:solidFill>
                <a:latin typeface="Times New Roman"/>
                <a:ea typeface="Times New Roman"/>
                <a:cs typeface="Times New Roman"/>
                <a:sym typeface="Times New Roman"/>
              </a:rPr>
              <a:t>, ―</a:t>
            </a:r>
            <a:r>
              <a:rPr lang="en-US" sz="1800" b="1" i="0" u="none" strike="noStrike" cap="none">
                <a:solidFill>
                  <a:srgbClr val="FF0000"/>
                </a:solidFill>
                <a:latin typeface="Times New Roman"/>
                <a:ea typeface="Times New Roman"/>
                <a:cs typeface="Times New Roman"/>
                <a:sym typeface="Times New Roman"/>
              </a:rPr>
              <a:t>Machine Learning – An Algorithmic Perspective</a:t>
            </a:r>
            <a:r>
              <a:rPr lang="en-US" sz="1800" b="1" i="0" u="none" strike="noStrike" cap="none">
                <a:solidFill>
                  <a:schemeClr val="dk1"/>
                </a:solidFill>
                <a:latin typeface="Times New Roman"/>
                <a:ea typeface="Times New Roman"/>
                <a:cs typeface="Times New Roman"/>
                <a:sym typeface="Times New Roman"/>
              </a:rPr>
              <a:t>‖, Second Edition, Chapman and Hall/CRC Machine Learning and Pattern Recognition Series, 2014. </a:t>
            </a:r>
            <a:endParaRPr>
              <a:latin typeface="Times New Roman"/>
              <a:ea typeface="Times New Roman"/>
              <a:cs typeface="Times New Roman"/>
              <a:sym typeface="Times New Roman"/>
            </a:endParaRPr>
          </a:p>
          <a:p>
            <a:pPr marL="342900" marR="0" lvl="0" indent="-342900" algn="l" rtl="0">
              <a:lnSpc>
                <a:spcPct val="115000"/>
              </a:lnSpc>
              <a:spcBef>
                <a:spcPts val="360"/>
              </a:spcBef>
              <a:spcAft>
                <a:spcPts val="0"/>
              </a:spcAft>
              <a:buClr>
                <a:schemeClr val="dk1"/>
              </a:buClr>
              <a:buSzPct val="100000"/>
              <a:buFont typeface="Arial"/>
              <a:buNone/>
            </a:pPr>
            <a:r>
              <a:rPr lang="en-US" sz="1800" b="1" i="0" u="none" strike="noStrike" cap="none">
                <a:solidFill>
                  <a:schemeClr val="dk1"/>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342900" marR="0" lvl="0" indent="-325755" algn="l" rtl="0">
              <a:lnSpc>
                <a:spcPct val="115000"/>
              </a:lnSpc>
              <a:spcBef>
                <a:spcPts val="360"/>
              </a:spcBef>
              <a:spcAft>
                <a:spcPts val="0"/>
              </a:spcAft>
              <a:buClr>
                <a:schemeClr val="dk1"/>
              </a:buClr>
              <a:buSzPct val="100000"/>
              <a:buFont typeface="Times New Roman"/>
              <a:buChar char="•"/>
            </a:pPr>
            <a:r>
              <a:rPr lang="en-US" sz="1800" b="1" i="0" u="none" strike="noStrike" cap="none">
                <a:solidFill>
                  <a:schemeClr val="dk1"/>
                </a:solidFill>
                <a:latin typeface="Times New Roman"/>
                <a:ea typeface="Times New Roman"/>
                <a:cs typeface="Times New Roman"/>
                <a:sym typeface="Times New Roman"/>
              </a:rPr>
              <a:t>2. </a:t>
            </a:r>
            <a:r>
              <a:rPr lang="en-US" sz="1800" b="1" i="0" u="none" strike="noStrike" cap="none">
                <a:solidFill>
                  <a:srgbClr val="FF0000"/>
                </a:solidFill>
                <a:latin typeface="Times New Roman"/>
                <a:ea typeface="Times New Roman"/>
                <a:cs typeface="Times New Roman"/>
                <a:sym typeface="Times New Roman"/>
              </a:rPr>
              <a:t>Tom M Mitchell</a:t>
            </a:r>
            <a:r>
              <a:rPr lang="en-US" sz="1800" b="1" i="0" u="none" strike="noStrike" cap="none">
                <a:solidFill>
                  <a:schemeClr val="dk1"/>
                </a:solidFill>
                <a:latin typeface="Times New Roman"/>
                <a:ea typeface="Times New Roman"/>
                <a:cs typeface="Times New Roman"/>
                <a:sym typeface="Times New Roman"/>
              </a:rPr>
              <a:t>, ―</a:t>
            </a:r>
            <a:r>
              <a:rPr lang="en-US" sz="1800" b="1" i="0" u="none" strike="noStrike" cap="none">
                <a:solidFill>
                  <a:srgbClr val="FF0000"/>
                </a:solidFill>
                <a:latin typeface="Times New Roman"/>
                <a:ea typeface="Times New Roman"/>
                <a:cs typeface="Times New Roman"/>
                <a:sym typeface="Times New Roman"/>
              </a:rPr>
              <a:t>Machine Learning</a:t>
            </a:r>
            <a:r>
              <a:rPr lang="en-US" sz="1800" b="1" i="0" u="none" strike="noStrike" cap="none">
                <a:solidFill>
                  <a:schemeClr val="dk1"/>
                </a:solidFill>
                <a:latin typeface="Times New Roman"/>
                <a:ea typeface="Times New Roman"/>
                <a:cs typeface="Times New Roman"/>
                <a:sym typeface="Times New Roman"/>
              </a:rPr>
              <a:t>‖, First Edition, McGraw Hill Education, 2013</a:t>
            </a:r>
            <a:r>
              <a:rPr lang="en-US" sz="1700" b="1" i="0" u="none" strike="noStrike" cap="none">
                <a:solidFill>
                  <a:schemeClr val="dk1"/>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342900" marR="0" lvl="0" indent="-342900" algn="l" rtl="0">
              <a:lnSpc>
                <a:spcPct val="115000"/>
              </a:lnSpc>
              <a:spcBef>
                <a:spcPts val="300"/>
              </a:spcBef>
              <a:spcAft>
                <a:spcPts val="0"/>
              </a:spcAft>
              <a:buClr>
                <a:schemeClr val="dk1"/>
              </a:buClr>
              <a:buSzPct val="100000"/>
              <a:buFont typeface="Arial"/>
              <a:buNone/>
            </a:pPr>
            <a:r>
              <a:rPr lang="en-US" sz="1500" b="1" i="0" u="none" strike="noStrike" cap="none">
                <a:solidFill>
                  <a:schemeClr val="dk1"/>
                </a:solidFill>
                <a:latin typeface="Times New Roman"/>
                <a:ea typeface="Times New Roman"/>
                <a:cs typeface="Times New Roman"/>
                <a:sym typeface="Times New Roman"/>
              </a:rPr>
              <a:t> </a:t>
            </a:r>
            <a:endParaRPr sz="1500" i="0" u="none" strike="noStrike" cap="none">
              <a:solidFill>
                <a:schemeClr val="dk1"/>
              </a:solidFill>
              <a:latin typeface="Times New Roman"/>
              <a:ea typeface="Times New Roman"/>
              <a:cs typeface="Times New Roman"/>
              <a:sym typeface="Times New Roman"/>
            </a:endParaRPr>
          </a:p>
          <a:p>
            <a:pPr marL="342900" marR="0" lvl="0" indent="-342900" algn="l" rtl="0">
              <a:lnSpc>
                <a:spcPct val="115000"/>
              </a:lnSpc>
              <a:spcBef>
                <a:spcPts val="300"/>
              </a:spcBef>
              <a:spcAft>
                <a:spcPts val="0"/>
              </a:spcAft>
              <a:buClr>
                <a:schemeClr val="dk1"/>
              </a:buClr>
              <a:buSzPct val="100000"/>
              <a:buFont typeface="Arial"/>
              <a:buNone/>
            </a:pPr>
            <a:endParaRPr sz="1500" b="1" i="0" u="none" strike="noStrike" cap="none">
              <a:solidFill>
                <a:schemeClr val="dk1"/>
              </a:solidFill>
              <a:latin typeface="Times New Roman"/>
              <a:ea typeface="Times New Roman"/>
              <a:cs typeface="Times New Roman"/>
              <a:sym typeface="Times New Roman"/>
            </a:endParaRPr>
          </a:p>
          <a:p>
            <a:pPr marL="342900" marR="0" lvl="0" indent="-342900" algn="l" rtl="0">
              <a:lnSpc>
                <a:spcPct val="115000"/>
              </a:lnSpc>
              <a:spcBef>
                <a:spcPts val="300"/>
              </a:spcBef>
              <a:spcAft>
                <a:spcPts val="0"/>
              </a:spcAft>
              <a:buClr>
                <a:schemeClr val="dk1"/>
              </a:buClr>
              <a:buSzPct val="100000"/>
              <a:buFont typeface="Arial"/>
              <a:buNone/>
            </a:pPr>
            <a:endParaRPr sz="1500" b="1" i="0" u="none" strike="noStrike" cap="none">
              <a:solidFill>
                <a:schemeClr val="dk1"/>
              </a:solidFill>
              <a:latin typeface="Times New Roman"/>
              <a:ea typeface="Times New Roman"/>
              <a:cs typeface="Times New Roman"/>
              <a:sym typeface="Times New Roman"/>
            </a:endParaRPr>
          </a:p>
          <a:p>
            <a:pPr marL="342900" marR="0" lvl="0" indent="-342900" algn="l" rtl="0">
              <a:lnSpc>
                <a:spcPct val="115000"/>
              </a:lnSpc>
              <a:spcBef>
                <a:spcPts val="300"/>
              </a:spcBef>
              <a:spcAft>
                <a:spcPts val="0"/>
              </a:spcAft>
              <a:buClr>
                <a:schemeClr val="dk1"/>
              </a:buClr>
              <a:buSzPct val="100000"/>
              <a:buFont typeface="Arial"/>
              <a:buNone/>
            </a:pPr>
            <a:r>
              <a:rPr lang="en-US" sz="1500" b="1" i="0" u="none" strike="noStrike" cap="none">
                <a:solidFill>
                  <a:schemeClr val="dk1"/>
                </a:solidFill>
                <a:latin typeface="Times New Roman"/>
                <a:ea typeface="Times New Roman"/>
                <a:cs typeface="Times New Roman"/>
                <a:sym typeface="Times New Roman"/>
              </a:rPr>
              <a:t>REFERENCES: </a:t>
            </a:r>
            <a:endParaRPr sz="1500" i="0" u="none" strike="noStrike" cap="none">
              <a:solidFill>
                <a:schemeClr val="dk1"/>
              </a:solidFill>
              <a:latin typeface="Times New Roman"/>
              <a:ea typeface="Times New Roman"/>
              <a:cs typeface="Times New Roman"/>
              <a:sym typeface="Times New Roman"/>
            </a:endParaRPr>
          </a:p>
          <a:p>
            <a:pPr marL="342900" marR="0" lvl="0" indent="-342900" algn="l" rtl="0">
              <a:lnSpc>
                <a:spcPct val="115000"/>
              </a:lnSpc>
              <a:spcBef>
                <a:spcPts val="300"/>
              </a:spcBef>
              <a:spcAft>
                <a:spcPts val="0"/>
              </a:spcAft>
              <a:buClr>
                <a:schemeClr val="dk1"/>
              </a:buClr>
              <a:buSzPct val="100000"/>
              <a:buFont typeface="Arial"/>
              <a:buNone/>
            </a:pPr>
            <a:r>
              <a:rPr lang="en-US" sz="1500" b="1" i="0" u="none" strike="noStrike" cap="none">
                <a:solidFill>
                  <a:schemeClr val="dk1"/>
                </a:solidFill>
                <a:latin typeface="Times New Roman"/>
                <a:ea typeface="Times New Roman"/>
                <a:cs typeface="Times New Roman"/>
                <a:sym typeface="Times New Roman"/>
              </a:rPr>
              <a:t> </a:t>
            </a:r>
            <a:endParaRPr sz="1500" i="0" u="none" strike="noStrike" cap="none">
              <a:solidFill>
                <a:schemeClr val="dk1"/>
              </a:solidFill>
              <a:latin typeface="Times New Roman"/>
              <a:ea typeface="Times New Roman"/>
              <a:cs typeface="Times New Roman"/>
              <a:sym typeface="Times New Roman"/>
            </a:endParaRPr>
          </a:p>
          <a:p>
            <a:pPr marL="342900" marR="0" lvl="0" indent="-323850" algn="l" rtl="0">
              <a:lnSpc>
                <a:spcPct val="115000"/>
              </a:lnSpc>
              <a:spcBef>
                <a:spcPts val="400"/>
              </a:spcBef>
              <a:spcAft>
                <a:spcPts val="0"/>
              </a:spcAft>
              <a:buClr>
                <a:schemeClr val="dk1"/>
              </a:buClr>
              <a:buSzPct val="100000"/>
              <a:buFont typeface="Times New Roman"/>
              <a:buChar char="•"/>
            </a:pPr>
            <a:r>
              <a:rPr lang="en-US" sz="2000" b="1" i="0" u="none" strike="noStrike" cap="none">
                <a:solidFill>
                  <a:schemeClr val="dk1"/>
                </a:solidFill>
                <a:latin typeface="Times New Roman"/>
                <a:ea typeface="Times New Roman"/>
                <a:cs typeface="Times New Roman"/>
                <a:sym typeface="Times New Roman"/>
              </a:rPr>
              <a:t>Peter Flach, ―Machine Learning: The Art and Science of Algorithms that Make Sense of Data‖, First Edition, Cambridge University Press, 2012. </a:t>
            </a:r>
            <a:endParaRPr>
              <a:latin typeface="Times New Roman"/>
              <a:ea typeface="Times New Roman"/>
              <a:cs typeface="Times New Roman"/>
              <a:sym typeface="Times New Roman"/>
            </a:endParaRPr>
          </a:p>
          <a:p>
            <a:pPr marL="342900" marR="0" lvl="0" indent="-215900" algn="l" rtl="0">
              <a:lnSpc>
                <a:spcPct val="115000"/>
              </a:lnSpc>
              <a:spcBef>
                <a:spcPts val="400"/>
              </a:spcBef>
              <a:spcAft>
                <a:spcPts val="0"/>
              </a:spcAft>
              <a:buClr>
                <a:schemeClr val="dk1"/>
              </a:buClr>
              <a:buSzPct val="100000"/>
              <a:buFont typeface="Arial"/>
              <a:buNone/>
            </a:pPr>
            <a:endParaRPr sz="2000" b="1" i="0" u="none" strike="noStrike" cap="none">
              <a:solidFill>
                <a:schemeClr val="dk1"/>
              </a:solidFill>
              <a:latin typeface="Times New Roman"/>
              <a:ea typeface="Times New Roman"/>
              <a:cs typeface="Times New Roman"/>
              <a:sym typeface="Times New Roman"/>
            </a:endParaRPr>
          </a:p>
          <a:p>
            <a:pPr marL="342900" marR="0" lvl="0" indent="-323850" algn="l" rtl="0">
              <a:lnSpc>
                <a:spcPct val="115000"/>
              </a:lnSpc>
              <a:spcBef>
                <a:spcPts val="400"/>
              </a:spcBef>
              <a:spcAft>
                <a:spcPts val="0"/>
              </a:spcAft>
              <a:buClr>
                <a:schemeClr val="dk1"/>
              </a:buClr>
              <a:buSzPct val="100000"/>
              <a:buFont typeface="Times New Roman"/>
              <a:buChar char="•"/>
            </a:pPr>
            <a:r>
              <a:rPr lang="en-US" sz="2000" b="1" i="0" u="none" strike="noStrike" cap="none">
                <a:solidFill>
                  <a:schemeClr val="dk1"/>
                </a:solidFill>
                <a:latin typeface="Times New Roman"/>
                <a:ea typeface="Times New Roman"/>
                <a:cs typeface="Times New Roman"/>
                <a:sym typeface="Times New Roman"/>
              </a:rPr>
              <a:t>Jason Bell, ―Machine learning – Hands on for Developers and Technical Professionals‖, First Edition, Wiley, 2014 </a:t>
            </a:r>
            <a:endParaRPr>
              <a:latin typeface="Times New Roman"/>
              <a:ea typeface="Times New Roman"/>
              <a:cs typeface="Times New Roman"/>
              <a:sym typeface="Times New Roman"/>
            </a:endParaRPr>
          </a:p>
          <a:p>
            <a:pPr marL="342900" marR="0" lvl="0" indent="-342900" algn="l" rtl="0">
              <a:lnSpc>
                <a:spcPct val="115000"/>
              </a:lnSpc>
              <a:spcBef>
                <a:spcPts val="400"/>
              </a:spcBef>
              <a:spcAft>
                <a:spcPts val="0"/>
              </a:spcAft>
              <a:buClr>
                <a:schemeClr val="dk1"/>
              </a:buClr>
              <a:buSzPct val="100000"/>
              <a:buFont typeface="Arial"/>
              <a:buNone/>
            </a:pPr>
            <a:r>
              <a:rPr lang="en-US" sz="2000" b="1" i="0" u="none" strike="noStrike" cap="none">
                <a:solidFill>
                  <a:schemeClr val="dk1"/>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342900" marR="0" lvl="0" indent="-323850" algn="l" rtl="0">
              <a:lnSpc>
                <a:spcPct val="115000"/>
              </a:lnSpc>
              <a:spcBef>
                <a:spcPts val="400"/>
              </a:spcBef>
              <a:spcAft>
                <a:spcPts val="0"/>
              </a:spcAft>
              <a:buClr>
                <a:schemeClr val="dk1"/>
              </a:buClr>
              <a:buSzPct val="100000"/>
              <a:buFont typeface="Times New Roman"/>
              <a:buChar char="•"/>
            </a:pPr>
            <a:r>
              <a:rPr lang="en-US" sz="2000" b="1" i="0" u="none" strike="noStrike" cap="none">
                <a:solidFill>
                  <a:schemeClr val="dk1"/>
                </a:solidFill>
                <a:latin typeface="Times New Roman"/>
                <a:ea typeface="Times New Roman"/>
                <a:cs typeface="Times New Roman"/>
                <a:sym typeface="Times New Roman"/>
              </a:rPr>
              <a:t>3. Ethem Alpaydin, ―Introduction to Machine Learning 3e (Adaptive Computation and   Machine Learning Series), Third Edition, MIT Press, 2014</a:t>
            </a:r>
            <a:endParaRPr>
              <a:latin typeface="Times New Roman"/>
              <a:ea typeface="Times New Roman"/>
              <a:cs typeface="Times New Roman"/>
              <a:sym typeface="Times New Roman"/>
            </a:endParaRPr>
          </a:p>
          <a:p>
            <a:pPr marL="342900" marR="0" lvl="0" indent="-215900" algn="l" rtl="0">
              <a:lnSpc>
                <a:spcPct val="115000"/>
              </a:lnSpc>
              <a:spcBef>
                <a:spcPts val="400"/>
              </a:spcBef>
              <a:spcAft>
                <a:spcPts val="0"/>
              </a:spcAft>
              <a:buClr>
                <a:schemeClr val="dk1"/>
              </a:buClr>
              <a:buSzPct val="100000"/>
              <a:buFont typeface="Arial"/>
              <a:buNone/>
            </a:pPr>
            <a:endParaRPr sz="2000" b="1" i="0" u="none">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9"/>
          <p:cNvSpPr txBox="1">
            <a:spLocks noGrp="1"/>
          </p:cNvSpPr>
          <p:nvPr>
            <p:ph type="body" idx="1"/>
          </p:nvPr>
        </p:nvSpPr>
        <p:spPr>
          <a:xfrm>
            <a:off x="457200" y="457200"/>
            <a:ext cx="8229600" cy="5668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Types of Unsupervised Learning Algorithm:</a:t>
            </a:r>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pic>
        <p:nvPicPr>
          <p:cNvPr id="204" name="Google Shape;204;p19" descr="Supervised Machine learning"/>
          <p:cNvPicPr preferRelativeResize="0"/>
          <p:nvPr/>
        </p:nvPicPr>
        <p:blipFill rotWithShape="1">
          <a:blip r:embed="rId3">
            <a:alphaModFix/>
          </a:blip>
          <a:srcRect/>
          <a:stretch/>
        </p:blipFill>
        <p:spPr>
          <a:xfrm>
            <a:off x="1143000" y="1066800"/>
            <a:ext cx="3810000" cy="2857500"/>
          </a:xfrm>
          <a:prstGeom prst="rect">
            <a:avLst/>
          </a:prstGeom>
          <a:noFill/>
          <a:ln>
            <a:noFill/>
          </a:ln>
        </p:spPr>
      </p:pic>
      <p:sp>
        <p:nvSpPr>
          <p:cNvPr id="205" name="Google Shape;205;p19"/>
          <p:cNvSpPr txBox="1"/>
          <p:nvPr/>
        </p:nvSpPr>
        <p:spPr>
          <a:xfrm>
            <a:off x="381000" y="4271962"/>
            <a:ext cx="8534400" cy="23098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Clustering</a:t>
            </a:r>
            <a:r>
              <a:rPr lang="en-US" sz="2400" b="0" i="0" u="none">
                <a:solidFill>
                  <a:schemeClr val="dk1"/>
                </a:solidFill>
                <a:latin typeface="Times New Roman"/>
                <a:ea typeface="Times New Roman"/>
                <a:cs typeface="Times New Roman"/>
                <a:sym typeface="Times New Roman"/>
              </a:rPr>
              <a:t>: Clustering is a method of grouping the objects into clusters such that objects with most similarities remains into a group and has less or no similarities with the objects of another group. Cluster analysis finds the commonalities between the data objects and categorizes them as per the presence and absence of those commonalities.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0"/>
          <p:cNvSpPr txBox="1">
            <a:spLocks noGrp="1"/>
          </p:cNvSpPr>
          <p:nvPr>
            <p:ph type="body" idx="1"/>
          </p:nvPr>
        </p:nvSpPr>
        <p:spPr>
          <a:xfrm>
            <a:off x="457200" y="457200"/>
            <a:ext cx="8229600" cy="566896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1" i="0" u="none">
                <a:solidFill>
                  <a:schemeClr val="dk1"/>
                </a:solidFill>
                <a:latin typeface="Times New Roman"/>
                <a:ea typeface="Times New Roman"/>
                <a:cs typeface="Times New Roman"/>
                <a:sym typeface="Times New Roman"/>
              </a:rPr>
              <a:t>Association</a:t>
            </a:r>
            <a:r>
              <a:rPr lang="en-US" sz="2400" b="0" i="0" u="none">
                <a:solidFill>
                  <a:schemeClr val="dk1"/>
                </a:solidFill>
                <a:latin typeface="Times New Roman"/>
                <a:ea typeface="Times New Roman"/>
                <a:cs typeface="Times New Roman"/>
                <a:sym typeface="Times New Roman"/>
              </a:rPr>
              <a:t>: An association rule is an unsupervised learning method which is used for finding the relationships between variables in the large database. It determines the set of items that occurs together in the dataset. Association rule makes marketing strategy more effective. Such as people who buy X item (suppose a bread) are also tend to purchase Y (Butter/Jam) item. A typical example of Association rule is Market Basket Analysis.</a:t>
            </a:r>
            <a:endParaRPr/>
          </a:p>
          <a:p>
            <a:pPr marL="342900" marR="0" lvl="0" indent="-342900" algn="just"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Unsupervised Learning algorithms:</a:t>
            </a:r>
            <a:endParaRPr/>
          </a:p>
          <a:p>
            <a:pPr marL="342900" marR="0" lvl="0" indent="-3429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Calibri"/>
                <a:ea typeface="Calibri"/>
                <a:cs typeface="Calibri"/>
                <a:sym typeface="Calibri"/>
              </a:rPr>
              <a:t>K-means clustering</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Calibri"/>
                <a:ea typeface="Calibri"/>
                <a:cs typeface="Calibri"/>
                <a:sym typeface="Calibri"/>
              </a:rPr>
              <a:t>KNN (k-nearest neighbors)</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Calibri"/>
                <a:ea typeface="Calibri"/>
                <a:cs typeface="Calibri"/>
                <a:sym typeface="Calibri"/>
              </a:rPr>
              <a:t>Hierarchal clustering</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Calibri"/>
                <a:ea typeface="Calibri"/>
                <a:cs typeface="Calibri"/>
                <a:sym typeface="Calibri"/>
              </a:rPr>
              <a:t>Anomaly detection</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Calibri"/>
                <a:ea typeface="Calibri"/>
                <a:cs typeface="Calibri"/>
                <a:sym typeface="Calibri"/>
              </a:rPr>
              <a:t>Neural Networks</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Calibri"/>
                <a:ea typeface="Calibri"/>
                <a:cs typeface="Calibri"/>
                <a:sym typeface="Calibri"/>
              </a:rPr>
              <a:t>Principle Component Analysis</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Calibri"/>
                <a:ea typeface="Calibri"/>
                <a:cs typeface="Calibri"/>
                <a:sym typeface="Calibri"/>
              </a:rPr>
              <a:t>Independent Component Analysis</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Calibri"/>
                <a:ea typeface="Calibri"/>
                <a:cs typeface="Calibri"/>
                <a:sym typeface="Calibri"/>
              </a:rPr>
              <a:t>Apriori algorithm</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1" i="0" u="none">
                <a:solidFill>
                  <a:schemeClr val="dk1"/>
                </a:solidFill>
                <a:latin typeface="Calibri"/>
                <a:ea typeface="Calibri"/>
                <a:cs typeface="Calibri"/>
                <a:sym typeface="Calibri"/>
              </a:rPr>
              <a:t>Singular value decomposition</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a:p>
            <a:pPr marL="342900" marR="0" lvl="0" indent="-190500" algn="l" rtl="0">
              <a:spcBef>
                <a:spcPts val="480"/>
              </a:spcBef>
              <a:spcAft>
                <a:spcPts val="0"/>
              </a:spcAft>
              <a:buClr>
                <a:schemeClr val="dk1"/>
              </a:buClr>
              <a:buSzPts val="2400"/>
              <a:buFont typeface="Arial"/>
              <a:buNone/>
            </a:pPr>
            <a:endParaRPr sz="2400" b="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00B0F0"/>
              </a:buClr>
              <a:buSzPts val="4000"/>
              <a:buFont typeface="Calibri"/>
              <a:buNone/>
            </a:pPr>
            <a:r>
              <a:rPr lang="en-US" sz="4000" b="0" i="0" u="none">
                <a:solidFill>
                  <a:srgbClr val="00B0F0"/>
                </a:solidFill>
                <a:latin typeface="Calibri"/>
                <a:ea typeface="Calibri"/>
                <a:cs typeface="Calibri"/>
                <a:sym typeface="Calibri"/>
              </a:rPr>
              <a:t>3.Reinforcement Learning </a:t>
            </a:r>
            <a:r>
              <a:rPr lang="en-US" sz="4000" b="0" i="0" u="none">
                <a:solidFill>
                  <a:schemeClr val="dk1"/>
                </a:solidFill>
                <a:latin typeface="Calibri"/>
                <a:ea typeface="Calibri"/>
                <a:cs typeface="Calibri"/>
                <a:sym typeface="Calibri"/>
              </a:rPr>
              <a:t/>
            </a:r>
            <a:br>
              <a:rPr lang="en-US" sz="4000" b="0" i="0" u="none">
                <a:solidFill>
                  <a:schemeClr val="dk1"/>
                </a:solidFill>
                <a:latin typeface="Calibri"/>
                <a:ea typeface="Calibri"/>
                <a:cs typeface="Calibri"/>
                <a:sym typeface="Calibri"/>
              </a:rPr>
            </a:br>
            <a:endParaRPr/>
          </a:p>
        </p:txBody>
      </p:sp>
      <p:sp>
        <p:nvSpPr>
          <p:cNvPr id="216" name="Google Shape;216;p21"/>
          <p:cNvSpPr txBox="1"/>
          <p:nvPr/>
        </p:nvSpPr>
        <p:spPr>
          <a:xfrm>
            <a:off x="457200" y="1066800"/>
            <a:ext cx="8229600" cy="5262562"/>
          </a:xfrm>
          <a:prstGeom prst="rect">
            <a:avLst/>
          </a:prstGeom>
          <a:noFill/>
          <a:ln>
            <a:noFill/>
          </a:ln>
        </p:spPr>
        <p:txBody>
          <a:bodyPr spcFirstLastPara="1" wrap="square" lIns="91425" tIns="45700" rIns="91425" bIns="45700" anchor="t" anchorCtr="0">
            <a:spAutoFit/>
          </a:bodyPr>
          <a:lstStyle/>
          <a:p>
            <a:pPr marL="0" marR="0" lvl="0" indent="-152400" algn="just"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Arial"/>
                <a:ea typeface="Arial"/>
                <a:cs typeface="Arial"/>
                <a:sym typeface="Arial"/>
              </a:rPr>
              <a:t> </a:t>
            </a:r>
            <a:r>
              <a:rPr lang="en-US" sz="2400" b="0" i="0" u="none">
                <a:solidFill>
                  <a:schemeClr val="dk1"/>
                </a:solidFill>
                <a:latin typeface="Times New Roman"/>
                <a:ea typeface="Times New Roman"/>
                <a:cs typeface="Times New Roman"/>
                <a:sym typeface="Times New Roman"/>
              </a:rPr>
              <a:t>Reinforcement Learning is a feedback-based Machine learning technique in which an agent learns to behave in an environment by performing the actions and seeing the results of actions. For each good action, the agent gets positive feedback, and for each bad action, the agent gets negative feedback or penalty.</a:t>
            </a:r>
            <a:endParaRPr/>
          </a:p>
          <a:p>
            <a:pPr marL="0" marR="0" lvl="0" indent="0" algn="just" rtl="0">
              <a:lnSpc>
                <a:spcPct val="100000"/>
              </a:lnSpc>
              <a:spcBef>
                <a:spcPts val="0"/>
              </a:spcBef>
              <a:spcAft>
                <a:spcPts val="0"/>
              </a:spcAft>
              <a:buClr>
                <a:schemeClr val="dk1"/>
              </a:buClr>
              <a:buSzPts val="2400"/>
              <a:buFont typeface="Noto Sans Symbols"/>
              <a:buNone/>
            </a:pPr>
            <a:endParaRPr sz="2400" b="0" i="0" u="none">
              <a:solidFill>
                <a:schemeClr val="dk1"/>
              </a:solidFill>
              <a:latin typeface="Times New Roman"/>
              <a:ea typeface="Times New Roman"/>
              <a:cs typeface="Times New Roman"/>
              <a:sym typeface="Times New Roman"/>
            </a:endParaRPr>
          </a:p>
          <a:p>
            <a:pPr marL="0" marR="0" lvl="0" indent="-152400" algn="just"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Times New Roman"/>
                <a:ea typeface="Times New Roman"/>
                <a:cs typeface="Times New Roman"/>
                <a:sym typeface="Times New Roman"/>
              </a:rPr>
              <a:t> In Reinforcement Learning, the agent learns automatically using feedbacks without any labeled data, unlike supervised learning</a:t>
            </a:r>
            <a:endParaRPr/>
          </a:p>
          <a:p>
            <a:pPr marL="0" marR="0" lvl="0" indent="0" algn="just" rtl="0">
              <a:lnSpc>
                <a:spcPct val="100000"/>
              </a:lnSpc>
              <a:spcBef>
                <a:spcPts val="0"/>
              </a:spcBef>
              <a:spcAft>
                <a:spcPts val="0"/>
              </a:spcAft>
              <a:buClr>
                <a:schemeClr val="dk1"/>
              </a:buClr>
              <a:buSzPts val="2400"/>
              <a:buFont typeface="Noto Sans Symbols"/>
              <a:buNone/>
            </a:pPr>
            <a:endParaRPr sz="2400" b="0" i="0" u="none">
              <a:solidFill>
                <a:schemeClr val="dk1"/>
              </a:solidFill>
              <a:latin typeface="Times New Roman"/>
              <a:ea typeface="Times New Roman"/>
              <a:cs typeface="Times New Roman"/>
              <a:sym typeface="Times New Roman"/>
            </a:endParaRPr>
          </a:p>
          <a:p>
            <a:pPr marL="0" marR="0" lvl="0" indent="-152400" algn="just"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Times New Roman"/>
                <a:ea typeface="Times New Roman"/>
                <a:cs typeface="Times New Roman"/>
                <a:sym typeface="Times New Roman"/>
              </a:rPr>
              <a:t> Since there is no labeled data, so the agent is bound to learn by its experience only</a:t>
            </a:r>
            <a:endParaRPr/>
          </a:p>
          <a:p>
            <a:pPr marL="0" marR="0" lvl="0" indent="0" algn="just" rtl="0">
              <a:lnSpc>
                <a:spcPct val="100000"/>
              </a:lnSpc>
              <a:spcBef>
                <a:spcPts val="0"/>
              </a:spcBef>
              <a:spcAft>
                <a:spcPts val="0"/>
              </a:spcAft>
              <a:buClr>
                <a:schemeClr val="dk1"/>
              </a:buClr>
              <a:buSzPts val="2400"/>
              <a:buFont typeface="Noto Sans Symbols"/>
              <a:buNone/>
            </a:pPr>
            <a:endParaRPr sz="2400" b="0" i="0" u="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2be7b0e3f7a_0_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00B0F0"/>
              </a:buClr>
              <a:buSzPct val="100000"/>
              <a:buFont typeface="Calibri"/>
              <a:buNone/>
            </a:pPr>
            <a:r>
              <a:rPr lang="en-US" sz="4000" b="0" i="0" u="none">
                <a:solidFill>
                  <a:srgbClr val="00B0F0"/>
                </a:solidFill>
                <a:latin typeface="Calibri"/>
                <a:ea typeface="Calibri"/>
                <a:cs typeface="Calibri"/>
                <a:sym typeface="Calibri"/>
              </a:rPr>
              <a:t>3.Reinforcement Learning </a:t>
            </a:r>
            <a:r>
              <a:rPr lang="en-US" sz="4000" b="0" i="0" u="none">
                <a:solidFill>
                  <a:schemeClr val="dk1"/>
                </a:solidFill>
                <a:latin typeface="Calibri"/>
                <a:ea typeface="Calibri"/>
                <a:cs typeface="Calibri"/>
                <a:sym typeface="Calibri"/>
              </a:rPr>
              <a:t/>
            </a:r>
            <a:br>
              <a:rPr lang="en-US" sz="4000" b="0" i="0" u="none">
                <a:solidFill>
                  <a:schemeClr val="dk1"/>
                </a:solidFill>
                <a:latin typeface="Calibri"/>
                <a:ea typeface="Calibri"/>
                <a:cs typeface="Calibri"/>
                <a:sym typeface="Calibri"/>
              </a:rPr>
            </a:br>
            <a:endParaRPr/>
          </a:p>
        </p:txBody>
      </p:sp>
      <p:sp>
        <p:nvSpPr>
          <p:cNvPr id="222" name="Google Shape;222;g2be7b0e3f7a_0_0"/>
          <p:cNvSpPr txBox="1"/>
          <p:nvPr/>
        </p:nvSpPr>
        <p:spPr>
          <a:xfrm>
            <a:off x="457200" y="1066800"/>
            <a:ext cx="8229600" cy="1569900"/>
          </a:xfrm>
          <a:prstGeom prst="rect">
            <a:avLst/>
          </a:prstGeom>
          <a:noFill/>
          <a:ln>
            <a:noFill/>
          </a:ln>
        </p:spPr>
        <p:txBody>
          <a:bodyPr spcFirstLastPara="1" wrap="square" lIns="91425" tIns="45700" rIns="91425" bIns="45700" anchor="t" anchorCtr="0">
            <a:spAutoFit/>
          </a:bodyPr>
          <a:lstStyle/>
          <a:p>
            <a:pPr marL="0" marR="0" lvl="0" indent="-152400" algn="just"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Arial"/>
                <a:ea typeface="Arial"/>
                <a:cs typeface="Arial"/>
                <a:sym typeface="Arial"/>
              </a:rPr>
              <a:t> </a:t>
            </a:r>
            <a:r>
              <a:rPr lang="en-US" sz="2400">
                <a:solidFill>
                  <a:schemeClr val="dk1"/>
                </a:solidFill>
                <a:latin typeface="Times New Roman"/>
                <a:ea typeface="Times New Roman"/>
                <a:cs typeface="Times New Roman"/>
                <a:sym typeface="Times New Roman"/>
              </a:rPr>
              <a:t>Ex: Automatic car driving , robotic dog etc..</a:t>
            </a:r>
            <a:endParaRPr sz="2400">
              <a:solidFill>
                <a:schemeClr val="dk1"/>
              </a:solidFill>
              <a:latin typeface="Times New Roman"/>
              <a:ea typeface="Times New Roman"/>
              <a:cs typeface="Times New Roman"/>
              <a:sym typeface="Times New Roman"/>
            </a:endParaRPr>
          </a:p>
          <a:p>
            <a:pPr marL="457200" marR="0" lvl="0" indent="0" algn="just" rtl="0">
              <a:lnSpc>
                <a:spcPct val="100000"/>
              </a:lnSpc>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Font typeface="Noto Sans Symbols"/>
              <a:buNone/>
            </a:pPr>
            <a:endParaRPr sz="2400" b="0" i="0" u="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pic>
        <p:nvPicPr>
          <p:cNvPr id="223" name="Google Shape;223;g2be7b0e3f7a_0_0"/>
          <p:cNvPicPr preferRelativeResize="0"/>
          <p:nvPr/>
        </p:nvPicPr>
        <p:blipFill>
          <a:blip r:embed="rId3">
            <a:alphaModFix/>
          </a:blip>
          <a:stretch>
            <a:fillRect/>
          </a:stretch>
        </p:blipFill>
        <p:spPr>
          <a:xfrm>
            <a:off x="292875" y="1890175"/>
            <a:ext cx="8670377" cy="4582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2be7b0e3f7a_0_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00B0F0"/>
              </a:buClr>
              <a:buSzPct val="100000"/>
              <a:buFont typeface="Calibri"/>
              <a:buNone/>
            </a:pPr>
            <a:r>
              <a:rPr lang="en-US" sz="4000" b="0" i="0" u="none">
                <a:solidFill>
                  <a:srgbClr val="00B0F0"/>
                </a:solidFill>
                <a:latin typeface="Calibri"/>
                <a:ea typeface="Calibri"/>
                <a:cs typeface="Calibri"/>
                <a:sym typeface="Calibri"/>
              </a:rPr>
              <a:t>3.Reinforcement Learning </a:t>
            </a:r>
            <a:r>
              <a:rPr lang="en-US" sz="4000" b="0" i="0" u="none">
                <a:solidFill>
                  <a:schemeClr val="dk1"/>
                </a:solidFill>
                <a:latin typeface="Calibri"/>
                <a:ea typeface="Calibri"/>
                <a:cs typeface="Calibri"/>
                <a:sym typeface="Calibri"/>
              </a:rPr>
              <a:t/>
            </a:r>
            <a:br>
              <a:rPr lang="en-US" sz="4000" b="0" i="0" u="none">
                <a:solidFill>
                  <a:schemeClr val="dk1"/>
                </a:solidFill>
                <a:latin typeface="Calibri"/>
                <a:ea typeface="Calibri"/>
                <a:cs typeface="Calibri"/>
                <a:sym typeface="Calibri"/>
              </a:rPr>
            </a:br>
            <a:endParaRPr/>
          </a:p>
        </p:txBody>
      </p:sp>
      <p:sp>
        <p:nvSpPr>
          <p:cNvPr id="229" name="Google Shape;229;g2be7b0e3f7a_0_6"/>
          <p:cNvSpPr txBox="1"/>
          <p:nvPr/>
        </p:nvSpPr>
        <p:spPr>
          <a:xfrm>
            <a:off x="457200" y="1066800"/>
            <a:ext cx="8229600" cy="8310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pic>
        <p:nvPicPr>
          <p:cNvPr id="230" name="Google Shape;230;g2be7b0e3f7a_0_6"/>
          <p:cNvPicPr preferRelativeResize="0"/>
          <p:nvPr/>
        </p:nvPicPr>
        <p:blipFill>
          <a:blip r:embed="rId3">
            <a:alphaModFix/>
          </a:blip>
          <a:stretch>
            <a:fillRect/>
          </a:stretch>
        </p:blipFill>
        <p:spPr>
          <a:xfrm>
            <a:off x="0" y="78300"/>
            <a:ext cx="9144001" cy="67797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2be7b0e3f7a_0_13"/>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500">
                <a:solidFill>
                  <a:schemeClr val="accent1"/>
                </a:solidFill>
                <a:latin typeface="Times New Roman"/>
                <a:ea typeface="Times New Roman"/>
                <a:cs typeface="Times New Roman"/>
                <a:sym typeface="Times New Roman"/>
              </a:rPr>
              <a:t>4. </a:t>
            </a:r>
            <a:r>
              <a:rPr lang="en-US" sz="3100">
                <a:solidFill>
                  <a:schemeClr val="accent1"/>
                </a:solidFill>
                <a:latin typeface="Times New Roman"/>
                <a:ea typeface="Times New Roman"/>
                <a:cs typeface="Times New Roman"/>
                <a:sym typeface="Times New Roman"/>
              </a:rPr>
              <a:t>Evolutionary Learning</a:t>
            </a:r>
            <a:endParaRPr sz="4500">
              <a:solidFill>
                <a:schemeClr val="accent1"/>
              </a:solidFill>
              <a:latin typeface="Times New Roman"/>
              <a:ea typeface="Times New Roman"/>
              <a:cs typeface="Times New Roman"/>
              <a:sym typeface="Times New Roman"/>
            </a:endParaRPr>
          </a:p>
        </p:txBody>
      </p:sp>
      <p:sp>
        <p:nvSpPr>
          <p:cNvPr id="236" name="Google Shape;236;g2be7b0e3f7a_0_13"/>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237" name="Google Shape;237;g2be7b0e3f7a_0_13"/>
          <p:cNvPicPr preferRelativeResize="0"/>
          <p:nvPr/>
        </p:nvPicPr>
        <p:blipFill>
          <a:blip r:embed="rId3">
            <a:alphaModFix/>
          </a:blip>
          <a:stretch>
            <a:fillRect/>
          </a:stretch>
        </p:blipFill>
        <p:spPr>
          <a:xfrm>
            <a:off x="152400" y="6278700"/>
            <a:ext cx="38100" cy="47625"/>
          </a:xfrm>
          <a:prstGeom prst="rect">
            <a:avLst/>
          </a:prstGeom>
          <a:noFill/>
          <a:ln>
            <a:noFill/>
          </a:ln>
        </p:spPr>
      </p:pic>
      <p:pic>
        <p:nvPicPr>
          <p:cNvPr id="238" name="Google Shape;238;g2be7b0e3f7a_0_13"/>
          <p:cNvPicPr preferRelativeResize="0"/>
          <p:nvPr/>
        </p:nvPicPr>
        <p:blipFill>
          <a:blip r:embed="rId3">
            <a:alphaModFix/>
          </a:blip>
          <a:stretch>
            <a:fillRect/>
          </a:stretch>
        </p:blipFill>
        <p:spPr>
          <a:xfrm>
            <a:off x="342900" y="6278700"/>
            <a:ext cx="38100" cy="47625"/>
          </a:xfrm>
          <a:prstGeom prst="rect">
            <a:avLst/>
          </a:prstGeom>
          <a:noFill/>
          <a:ln>
            <a:noFill/>
          </a:ln>
        </p:spPr>
      </p:pic>
      <p:pic>
        <p:nvPicPr>
          <p:cNvPr id="239" name="Google Shape;239;g2be7b0e3f7a_0_13"/>
          <p:cNvPicPr preferRelativeResize="0"/>
          <p:nvPr/>
        </p:nvPicPr>
        <p:blipFill>
          <a:blip r:embed="rId4">
            <a:alphaModFix/>
          </a:blip>
          <a:stretch>
            <a:fillRect/>
          </a:stretch>
        </p:blipFill>
        <p:spPr>
          <a:xfrm>
            <a:off x="190500" y="1417625"/>
            <a:ext cx="8656750" cy="5344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2be7b0e3f7a_0_29"/>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245" name="Google Shape;245;g2be7b0e3f7a_0_29"/>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246" name="Google Shape;246;g2be7b0e3f7a_0_29"/>
          <p:cNvPicPr preferRelativeResize="0"/>
          <p:nvPr/>
        </p:nvPicPr>
        <p:blipFill>
          <a:blip r:embed="rId3">
            <a:alphaModFix/>
          </a:blip>
          <a:stretch>
            <a:fillRect/>
          </a:stretch>
        </p:blipFill>
        <p:spPr>
          <a:xfrm>
            <a:off x="162400" y="0"/>
            <a:ext cx="8902350" cy="6858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2"/>
          <p:cNvSpPr txBox="1">
            <a:spLocks noGrp="1"/>
          </p:cNvSpPr>
          <p:nvPr>
            <p:ph type="title"/>
          </p:nvPr>
        </p:nvSpPr>
        <p:spPr>
          <a:xfrm>
            <a:off x="457200" y="152400"/>
            <a:ext cx="8229600" cy="533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B050"/>
              </a:buClr>
              <a:buSzPts val="3600"/>
              <a:buFont typeface="Calibri"/>
              <a:buNone/>
            </a:pPr>
            <a:r>
              <a:rPr lang="en-US" sz="3000" b="1" i="0" u="none">
                <a:solidFill>
                  <a:schemeClr val="accent1"/>
                </a:solidFill>
                <a:latin typeface="Times New Roman"/>
                <a:ea typeface="Times New Roman"/>
                <a:cs typeface="Times New Roman"/>
                <a:sym typeface="Times New Roman"/>
              </a:rPr>
              <a:t>BRAIN AND  THE NEURON</a:t>
            </a:r>
            <a:endParaRPr sz="3359" b="1">
              <a:solidFill>
                <a:schemeClr val="accent1"/>
              </a:solidFill>
              <a:latin typeface="Times New Roman"/>
              <a:ea typeface="Times New Roman"/>
              <a:cs typeface="Times New Roman"/>
              <a:sym typeface="Times New Roman"/>
            </a:endParaRPr>
          </a:p>
        </p:txBody>
      </p:sp>
      <p:sp>
        <p:nvSpPr>
          <p:cNvPr id="252" name="Google Shape;252;p22"/>
          <p:cNvSpPr txBox="1">
            <a:spLocks noGrp="1"/>
          </p:cNvSpPr>
          <p:nvPr>
            <p:ph type="body" idx="1"/>
          </p:nvPr>
        </p:nvSpPr>
        <p:spPr>
          <a:xfrm>
            <a:off x="228600" y="762000"/>
            <a:ext cx="8686800" cy="5715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1800"/>
              <a:buFont typeface="Arial"/>
              <a:buNone/>
            </a:pPr>
            <a:r>
              <a:rPr lang="en-US" sz="1800" b="0" i="0" u="none" dirty="0">
                <a:solidFill>
                  <a:schemeClr val="dk1"/>
                </a:solidFill>
                <a:latin typeface="Calibri"/>
                <a:ea typeface="Calibri"/>
                <a:cs typeface="Calibri"/>
                <a:sym typeface="Calibri"/>
              </a:rPr>
              <a:t>The </a:t>
            </a:r>
            <a:r>
              <a:rPr lang="en-US" sz="1800" b="1" i="0" u="none" dirty="0">
                <a:solidFill>
                  <a:srgbClr val="E46C0A"/>
                </a:solidFill>
                <a:latin typeface="Calibri"/>
                <a:ea typeface="Calibri"/>
                <a:cs typeface="Calibri"/>
                <a:sym typeface="Calibri"/>
              </a:rPr>
              <a:t>brain </a:t>
            </a:r>
            <a:r>
              <a:rPr lang="en-US" sz="1800" b="0" i="0" u="none" dirty="0">
                <a:solidFill>
                  <a:schemeClr val="dk1"/>
                </a:solidFill>
                <a:latin typeface="Calibri"/>
                <a:ea typeface="Calibri"/>
                <a:cs typeface="Calibri"/>
                <a:sym typeface="Calibri"/>
              </a:rPr>
              <a:t>deals with </a:t>
            </a:r>
            <a:endParaRPr dirty="0"/>
          </a:p>
          <a:p>
            <a:pPr marL="342900" marR="0" lvl="0" indent="-342900" algn="l" rtl="0">
              <a:lnSpc>
                <a:spcPct val="100000"/>
              </a:lnSpc>
              <a:spcBef>
                <a:spcPts val="360"/>
              </a:spcBef>
              <a:spcAft>
                <a:spcPts val="0"/>
              </a:spcAft>
              <a:buClr>
                <a:schemeClr val="dk1"/>
              </a:buClr>
              <a:buSzPts val="1800"/>
              <a:buFont typeface="Calibri"/>
              <a:buAutoNum type="arabicPeriod"/>
            </a:pPr>
            <a:r>
              <a:rPr lang="en-US" sz="1800" b="0" i="0" u="none" dirty="0">
                <a:solidFill>
                  <a:schemeClr val="dk1"/>
                </a:solidFill>
                <a:latin typeface="Calibri"/>
                <a:ea typeface="Calibri"/>
                <a:cs typeface="Calibri"/>
                <a:sym typeface="Calibri"/>
              </a:rPr>
              <a:t>What we want noise</a:t>
            </a:r>
            <a:endParaRPr dirty="0"/>
          </a:p>
          <a:p>
            <a:pPr marL="342900" marR="0" lvl="0" indent="-342900" algn="l" rtl="0">
              <a:lnSpc>
                <a:spcPct val="100000"/>
              </a:lnSpc>
              <a:spcBef>
                <a:spcPts val="360"/>
              </a:spcBef>
              <a:spcAft>
                <a:spcPts val="0"/>
              </a:spcAft>
              <a:buClr>
                <a:schemeClr val="dk1"/>
              </a:buClr>
              <a:buSzPts val="1800"/>
              <a:buFont typeface="Calibri"/>
              <a:buAutoNum type="arabicPeriod"/>
            </a:pPr>
            <a:r>
              <a:rPr lang="en-US" sz="1800" b="0" i="0" u="none" dirty="0">
                <a:solidFill>
                  <a:schemeClr val="dk1"/>
                </a:solidFill>
                <a:latin typeface="Calibri"/>
                <a:ea typeface="Calibri"/>
                <a:cs typeface="Calibri"/>
                <a:sym typeface="Calibri"/>
              </a:rPr>
              <a:t>Inconsistent data</a:t>
            </a:r>
            <a:endParaRPr dirty="0"/>
          </a:p>
          <a:p>
            <a:pPr marL="342900" marR="0" lvl="0" indent="-342900" algn="l" rtl="0">
              <a:lnSpc>
                <a:spcPct val="100000"/>
              </a:lnSpc>
              <a:spcBef>
                <a:spcPts val="360"/>
              </a:spcBef>
              <a:spcAft>
                <a:spcPts val="0"/>
              </a:spcAft>
              <a:buClr>
                <a:schemeClr val="dk1"/>
              </a:buClr>
              <a:buSzPts val="1800"/>
              <a:buFont typeface="Calibri"/>
              <a:buAutoNum type="arabicPeriod"/>
            </a:pPr>
            <a:r>
              <a:rPr lang="en-US" sz="1800" b="0" i="0" u="none" dirty="0">
                <a:solidFill>
                  <a:schemeClr val="dk1"/>
                </a:solidFill>
                <a:latin typeface="Calibri"/>
                <a:ea typeface="Calibri"/>
                <a:cs typeface="Calibri"/>
                <a:sym typeface="Calibri"/>
              </a:rPr>
              <a:t>Produces answers</a:t>
            </a:r>
            <a:endParaRPr dirty="0"/>
          </a:p>
          <a:p>
            <a:pPr marL="342900" marR="0" lvl="0" indent="-342900" algn="l" rtl="0">
              <a:lnSpc>
                <a:spcPct val="100000"/>
              </a:lnSpc>
              <a:spcBef>
                <a:spcPts val="360"/>
              </a:spcBef>
              <a:spcAft>
                <a:spcPts val="0"/>
              </a:spcAft>
              <a:buClr>
                <a:srgbClr val="0070C0"/>
              </a:buClr>
              <a:buSzPts val="1800"/>
              <a:buFont typeface="Arial"/>
              <a:buNone/>
            </a:pPr>
            <a:r>
              <a:rPr lang="en-US" sz="1800" b="1" i="0" u="none" dirty="0">
                <a:solidFill>
                  <a:srgbClr val="0070C0"/>
                </a:solidFill>
                <a:latin typeface="Calibri"/>
                <a:ea typeface="Calibri"/>
                <a:cs typeface="Calibri"/>
                <a:sym typeface="Calibri"/>
              </a:rPr>
              <a:t>Neurons </a:t>
            </a:r>
            <a:r>
              <a:rPr lang="en-US" sz="1800" b="0" i="0" u="none" dirty="0">
                <a:solidFill>
                  <a:schemeClr val="dk1"/>
                </a:solidFill>
                <a:latin typeface="Calibri"/>
                <a:ea typeface="Calibri"/>
                <a:cs typeface="Calibri"/>
                <a:sym typeface="Calibri"/>
              </a:rPr>
              <a:t>: die as we grow in age without degrade in performance</a:t>
            </a:r>
            <a:endParaRPr dirty="0"/>
          </a:p>
          <a:p>
            <a:pPr marL="342900" marR="0" lvl="0" indent="-342900" algn="l" rtl="0">
              <a:lnSpc>
                <a:spcPct val="100000"/>
              </a:lnSpc>
              <a:spcBef>
                <a:spcPts val="360"/>
              </a:spcBef>
              <a:spcAft>
                <a:spcPts val="0"/>
              </a:spcAft>
              <a:buClr>
                <a:schemeClr val="dk1"/>
              </a:buClr>
              <a:buSzPts val="1800"/>
              <a:buFont typeface="Arial"/>
              <a:buChar char="•"/>
            </a:pPr>
            <a:r>
              <a:rPr lang="en-US" sz="1800" b="0" i="0" u="none" dirty="0">
                <a:solidFill>
                  <a:schemeClr val="dk1"/>
                </a:solidFill>
                <a:latin typeface="Calibri"/>
                <a:ea typeface="Calibri"/>
                <a:cs typeface="Calibri"/>
                <a:sym typeface="Calibri"/>
              </a:rPr>
              <a:t>Processing units of the brain are  neurons (nerve cells) (100 billions  = 10</a:t>
            </a:r>
            <a:r>
              <a:rPr lang="en-US" sz="1800" b="0" i="0" u="none" baseline="30000" dirty="0">
                <a:solidFill>
                  <a:schemeClr val="dk1"/>
                </a:solidFill>
                <a:latin typeface="Calibri"/>
                <a:ea typeface="Calibri"/>
                <a:cs typeface="Calibri"/>
                <a:sym typeface="Calibri"/>
              </a:rPr>
              <a:t>11</a:t>
            </a:r>
            <a:r>
              <a:rPr lang="en-US" sz="1800" b="0" i="0" u="none" dirty="0">
                <a:solidFill>
                  <a:schemeClr val="dk1"/>
                </a:solidFill>
                <a:latin typeface="Calibri"/>
                <a:ea typeface="Calibri"/>
                <a:cs typeface="Calibri"/>
                <a:sym typeface="Calibri"/>
              </a:rPr>
              <a:t> )</a:t>
            </a:r>
            <a:endParaRPr dirty="0"/>
          </a:p>
          <a:p>
            <a:pPr marL="342900" marR="0" lvl="0" indent="-342900" algn="l" rtl="0">
              <a:lnSpc>
                <a:spcPct val="100000"/>
              </a:lnSpc>
              <a:spcBef>
                <a:spcPts val="360"/>
              </a:spcBef>
              <a:spcAft>
                <a:spcPts val="0"/>
              </a:spcAft>
              <a:buClr>
                <a:schemeClr val="dk1"/>
              </a:buClr>
              <a:buSzPts val="1800"/>
              <a:buFont typeface="Arial"/>
              <a:buChar char="•"/>
            </a:pPr>
            <a:r>
              <a:rPr lang="en-US" sz="1800" b="0" i="0" u="none" dirty="0">
                <a:solidFill>
                  <a:schemeClr val="dk1"/>
                </a:solidFill>
                <a:latin typeface="Calibri"/>
                <a:ea typeface="Calibri"/>
                <a:cs typeface="Calibri"/>
                <a:sym typeface="Calibri"/>
              </a:rPr>
              <a:t>Transmitters : contain chemicals within the fluid of the brain (↑) or (↓) in electrical potential within neuron.</a:t>
            </a:r>
            <a:endParaRPr dirty="0"/>
          </a:p>
          <a:p>
            <a:pPr marL="342900" marR="0" lvl="0" indent="-342900" algn="l" rtl="0">
              <a:lnSpc>
                <a:spcPct val="100000"/>
              </a:lnSpc>
              <a:spcBef>
                <a:spcPts val="360"/>
              </a:spcBef>
              <a:spcAft>
                <a:spcPts val="0"/>
              </a:spcAft>
              <a:buClr>
                <a:schemeClr val="dk1"/>
              </a:buClr>
              <a:buSzPts val="1800"/>
              <a:buFont typeface="Arial"/>
              <a:buChar char="•"/>
            </a:pPr>
            <a:r>
              <a:rPr lang="en-US" sz="1800" b="0" i="0" u="none" dirty="0">
                <a:solidFill>
                  <a:schemeClr val="dk1"/>
                </a:solidFill>
                <a:latin typeface="Calibri"/>
                <a:ea typeface="Calibri"/>
                <a:cs typeface="Calibri"/>
                <a:sym typeface="Calibri"/>
              </a:rPr>
              <a:t>If this membrane potential reaches some threshold –neuron spikes or fires.</a:t>
            </a:r>
            <a:endParaRPr dirty="0"/>
          </a:p>
          <a:p>
            <a:pPr marL="342900" marR="0" lvl="0" indent="-342900" algn="l" rtl="0">
              <a:lnSpc>
                <a:spcPct val="100000"/>
              </a:lnSpc>
              <a:spcBef>
                <a:spcPts val="360"/>
              </a:spcBef>
              <a:spcAft>
                <a:spcPts val="0"/>
              </a:spcAft>
              <a:buClr>
                <a:schemeClr val="dk1"/>
              </a:buClr>
              <a:buSzPts val="1800"/>
              <a:buFont typeface="Arial"/>
              <a:buChar char="•"/>
            </a:pPr>
            <a:r>
              <a:rPr lang="en-US" sz="1800" b="0" i="0" u="none" dirty="0">
                <a:solidFill>
                  <a:schemeClr val="dk1"/>
                </a:solidFill>
                <a:latin typeface="Calibri"/>
                <a:ea typeface="Calibri"/>
                <a:cs typeface="Calibri"/>
                <a:sym typeface="Calibri"/>
              </a:rPr>
              <a:t>A pulse of fixed duration is sent down the </a:t>
            </a:r>
            <a:r>
              <a:rPr lang="en-US" sz="1800" b="0" i="0" u="none" dirty="0">
                <a:solidFill>
                  <a:srgbClr val="FF0000"/>
                </a:solidFill>
                <a:latin typeface="Calibri"/>
                <a:ea typeface="Calibri"/>
                <a:cs typeface="Calibri"/>
                <a:sym typeface="Calibri"/>
              </a:rPr>
              <a:t>axon.</a:t>
            </a:r>
            <a:endParaRPr dirty="0"/>
          </a:p>
          <a:p>
            <a:pPr marL="342900" marR="0" lvl="0" indent="-342900" algn="l" rtl="0">
              <a:lnSpc>
                <a:spcPct val="100000"/>
              </a:lnSpc>
              <a:spcBef>
                <a:spcPts val="360"/>
              </a:spcBef>
              <a:spcAft>
                <a:spcPts val="0"/>
              </a:spcAft>
              <a:buClr>
                <a:srgbClr val="FF0000"/>
              </a:buClr>
              <a:buSzPts val="1800"/>
              <a:buFont typeface="Arial"/>
              <a:buNone/>
            </a:pPr>
            <a:r>
              <a:rPr lang="en-US" sz="1800" b="0" i="0" u="none" dirty="0">
                <a:solidFill>
                  <a:srgbClr val="FF0000"/>
                </a:solidFill>
                <a:latin typeface="Calibri"/>
                <a:ea typeface="Calibri"/>
                <a:cs typeface="Calibri"/>
                <a:sym typeface="Calibri"/>
              </a:rPr>
              <a:t>Axon : </a:t>
            </a:r>
            <a:r>
              <a:rPr lang="en-US" sz="1800" b="0" i="0" u="none" dirty="0">
                <a:solidFill>
                  <a:schemeClr val="dk1"/>
                </a:solidFill>
                <a:latin typeface="Calibri"/>
                <a:ea typeface="Calibri"/>
                <a:cs typeface="Calibri"/>
                <a:sym typeface="Calibri"/>
              </a:rPr>
              <a:t>divides (</a:t>
            </a:r>
            <a:r>
              <a:rPr lang="en-US" sz="1800" b="0" i="0" u="none" dirty="0" err="1">
                <a:solidFill>
                  <a:schemeClr val="dk1"/>
                </a:solidFill>
                <a:latin typeface="Calibri"/>
                <a:ea typeface="Calibri"/>
                <a:cs typeface="Calibri"/>
                <a:sym typeface="Calibri"/>
              </a:rPr>
              <a:t>arborise</a:t>
            </a:r>
            <a:r>
              <a:rPr lang="en-US" sz="1800" b="0" i="0" u="none" dirty="0">
                <a:solidFill>
                  <a:schemeClr val="dk1"/>
                </a:solidFill>
                <a:latin typeface="Calibri"/>
                <a:ea typeface="Calibri"/>
                <a:cs typeface="Calibri"/>
                <a:sym typeface="Calibri"/>
              </a:rPr>
              <a:t>) into connections  and connecting to each of these neurons in a synapse.</a:t>
            </a:r>
            <a:endParaRPr dirty="0"/>
          </a:p>
          <a:p>
            <a:pPr marL="342900" marR="0" lvl="0" indent="-342900" algn="l" rtl="0">
              <a:lnSpc>
                <a:spcPct val="100000"/>
              </a:lnSpc>
              <a:spcBef>
                <a:spcPts val="360"/>
              </a:spcBef>
              <a:spcAft>
                <a:spcPts val="0"/>
              </a:spcAft>
              <a:buClr>
                <a:schemeClr val="dk1"/>
              </a:buClr>
              <a:buSzPts val="1800"/>
              <a:buFont typeface="Arial"/>
              <a:buChar char="•"/>
            </a:pPr>
            <a:r>
              <a:rPr lang="en-US" sz="1800" b="0" i="0" u="none" dirty="0">
                <a:solidFill>
                  <a:schemeClr val="dk1"/>
                </a:solidFill>
                <a:latin typeface="Calibri"/>
                <a:ea typeface="Calibri"/>
                <a:cs typeface="Calibri"/>
                <a:sym typeface="Calibri"/>
              </a:rPr>
              <a:t>Each neuron is connected to 100 trillion (=10</a:t>
            </a:r>
            <a:r>
              <a:rPr lang="en-US" sz="1800" b="0" i="0" u="none" baseline="30000" dirty="0">
                <a:solidFill>
                  <a:schemeClr val="dk1"/>
                </a:solidFill>
                <a:latin typeface="Calibri"/>
                <a:ea typeface="Calibri"/>
                <a:cs typeface="Calibri"/>
                <a:sym typeface="Calibri"/>
              </a:rPr>
              <a:t>14</a:t>
            </a:r>
            <a:r>
              <a:rPr lang="en-US" sz="1800" b="0" i="0" u="none" dirty="0">
                <a:solidFill>
                  <a:schemeClr val="dk1"/>
                </a:solidFill>
                <a:latin typeface="Calibri"/>
                <a:ea typeface="Calibri"/>
                <a:cs typeface="Calibri"/>
                <a:sym typeface="Calibri"/>
              </a:rPr>
              <a:t>) synapses</a:t>
            </a:r>
            <a:endParaRPr dirty="0"/>
          </a:p>
          <a:p>
            <a:pPr marL="342900" marR="0" lvl="0" indent="-342900" algn="l" rtl="0">
              <a:lnSpc>
                <a:spcPct val="100000"/>
              </a:lnSpc>
              <a:spcBef>
                <a:spcPts val="360"/>
              </a:spcBef>
              <a:spcAft>
                <a:spcPts val="0"/>
              </a:spcAft>
              <a:buClr>
                <a:schemeClr val="dk1"/>
              </a:buClr>
              <a:buSzPts val="1800"/>
              <a:buFont typeface="Arial"/>
              <a:buChar char="•"/>
            </a:pPr>
            <a:r>
              <a:rPr lang="en-US" sz="1800" b="0" i="0" u="none" dirty="0">
                <a:solidFill>
                  <a:schemeClr val="dk1"/>
                </a:solidFill>
                <a:latin typeface="Calibri"/>
                <a:ea typeface="Calibri"/>
                <a:cs typeface="Calibri"/>
                <a:sym typeface="Calibri"/>
              </a:rPr>
              <a:t>Neuron must wait  for some time to recover  its energy (refractory period) before it can fire again </a:t>
            </a:r>
            <a:r>
              <a:rPr lang="en-US" sz="1800" b="0" i="0" u="none" dirty="0">
                <a:solidFill>
                  <a:srgbClr val="FF0000"/>
                </a:solidFill>
                <a:latin typeface="Calibri"/>
                <a:ea typeface="Calibri"/>
                <a:cs typeface="Calibri"/>
                <a:sym typeface="Calibri"/>
              </a:rPr>
              <a:t>.</a:t>
            </a:r>
            <a:endParaRPr dirty="0"/>
          </a:p>
          <a:p>
            <a:pPr marL="342900" marR="0" lvl="0" indent="-342900" algn="l" rtl="0">
              <a:lnSpc>
                <a:spcPct val="100000"/>
              </a:lnSpc>
              <a:spcBef>
                <a:spcPts val="360"/>
              </a:spcBef>
              <a:spcAft>
                <a:spcPts val="0"/>
              </a:spcAft>
              <a:buClr>
                <a:srgbClr val="FF0000"/>
              </a:buClr>
              <a:buSzPts val="1800"/>
              <a:buFont typeface="Arial"/>
              <a:buNone/>
            </a:pPr>
            <a:r>
              <a:rPr lang="en-US" sz="1800" b="0" i="0" u="none" dirty="0">
                <a:solidFill>
                  <a:srgbClr val="FF0000"/>
                </a:solidFill>
                <a:latin typeface="Calibri"/>
                <a:ea typeface="Calibri"/>
                <a:cs typeface="Calibri"/>
                <a:sym typeface="Calibri"/>
              </a:rPr>
              <a:t>Learning : </a:t>
            </a:r>
            <a:r>
              <a:rPr lang="en-US" sz="1800" b="0" i="0" u="none" dirty="0">
                <a:solidFill>
                  <a:schemeClr val="dk1"/>
                </a:solidFill>
                <a:latin typeface="Calibri"/>
                <a:ea typeface="Calibri"/>
                <a:cs typeface="Calibri"/>
                <a:sym typeface="Calibri"/>
              </a:rPr>
              <a:t>occurs  in the brain  using the principal concept as plasticity.</a:t>
            </a:r>
            <a:endParaRPr dirty="0"/>
          </a:p>
          <a:p>
            <a:pPr marL="342900" marR="0" lvl="0" indent="-342900" algn="l" rtl="0">
              <a:lnSpc>
                <a:spcPct val="100000"/>
              </a:lnSpc>
              <a:spcBef>
                <a:spcPts val="360"/>
              </a:spcBef>
              <a:spcAft>
                <a:spcPts val="0"/>
              </a:spcAft>
              <a:buClr>
                <a:srgbClr val="FF0000"/>
              </a:buClr>
              <a:buSzPts val="1800"/>
              <a:buFont typeface="Arial"/>
              <a:buNone/>
            </a:pPr>
            <a:r>
              <a:rPr lang="en-US" sz="1800" b="0" i="0" u="none" dirty="0">
                <a:solidFill>
                  <a:srgbClr val="FF0000"/>
                </a:solidFill>
                <a:latin typeface="Calibri"/>
                <a:ea typeface="Calibri"/>
                <a:cs typeface="Calibri"/>
                <a:sym typeface="Calibri"/>
              </a:rPr>
              <a:t>Plasticity : </a:t>
            </a:r>
            <a:r>
              <a:rPr lang="en-US" sz="1800" b="0" i="0" u="none" dirty="0">
                <a:solidFill>
                  <a:schemeClr val="dk1"/>
                </a:solidFill>
                <a:latin typeface="Calibri"/>
                <a:ea typeface="Calibri"/>
                <a:cs typeface="Calibri"/>
                <a:sym typeface="Calibri"/>
              </a:rPr>
              <a:t>modify the strength of the synaptic connection between neurons thus creating new connection</a:t>
            </a:r>
            <a:r>
              <a:rPr lang="en-US" sz="1800" b="0" i="0" u="none" dirty="0">
                <a:solidFill>
                  <a:srgbClr val="FF0000"/>
                </a:solidFill>
                <a:latin typeface="Calibri"/>
                <a:ea typeface="Calibri"/>
                <a:cs typeface="Calibri"/>
                <a:sym typeface="Calibri"/>
              </a:rPr>
              <a:t>.</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2be7b0e3f7a_0_35"/>
          <p:cNvSpPr txBox="1">
            <a:spLocks noGrp="1"/>
          </p:cNvSpPr>
          <p:nvPr>
            <p:ph type="body" idx="1"/>
          </p:nvPr>
        </p:nvSpPr>
        <p:spPr>
          <a:xfrm>
            <a:off x="10964100" y="3659525"/>
            <a:ext cx="2086800" cy="1828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cxnSp>
        <p:nvCxnSpPr>
          <p:cNvPr id="258" name="Google Shape;258;g2be7b0e3f7a_0_35"/>
          <p:cNvCxnSpPr/>
          <p:nvPr/>
        </p:nvCxnSpPr>
        <p:spPr>
          <a:xfrm>
            <a:off x="2235725" y="730750"/>
            <a:ext cx="3247800" cy="391500"/>
          </a:xfrm>
          <a:prstGeom prst="straightConnector1">
            <a:avLst/>
          </a:prstGeom>
          <a:noFill/>
          <a:ln w="9525" cap="flat" cmpd="sng">
            <a:solidFill>
              <a:schemeClr val="dk2"/>
            </a:solidFill>
            <a:prstDash val="solid"/>
            <a:round/>
            <a:headEnd type="none" w="med" len="med"/>
            <a:tailEnd type="triangle" w="med" len="med"/>
          </a:ln>
        </p:spPr>
      </p:cxnSp>
      <p:pic>
        <p:nvPicPr>
          <p:cNvPr id="259" name="Google Shape;259;g2be7b0e3f7a_0_35"/>
          <p:cNvPicPr preferRelativeResize="0"/>
          <p:nvPr/>
        </p:nvPicPr>
        <p:blipFill>
          <a:blip r:embed="rId3">
            <a:alphaModFix/>
          </a:blip>
          <a:stretch>
            <a:fillRect/>
          </a:stretch>
        </p:blipFill>
        <p:spPr>
          <a:xfrm>
            <a:off x="5676500" y="178125"/>
            <a:ext cx="2714625" cy="1685925"/>
          </a:xfrm>
          <a:prstGeom prst="rect">
            <a:avLst/>
          </a:prstGeom>
          <a:noFill/>
          <a:ln>
            <a:noFill/>
          </a:ln>
        </p:spPr>
      </p:pic>
      <p:sp>
        <p:nvSpPr>
          <p:cNvPr id="260" name="Google Shape;260;g2be7b0e3f7a_0_35"/>
          <p:cNvSpPr txBox="1"/>
          <p:nvPr/>
        </p:nvSpPr>
        <p:spPr>
          <a:xfrm>
            <a:off x="2961875" y="1122250"/>
            <a:ext cx="2714700" cy="7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chemeClr val="dk1"/>
                </a:solidFill>
                <a:latin typeface="Calibri"/>
                <a:ea typeface="Calibri"/>
                <a:cs typeface="Calibri"/>
                <a:sym typeface="Calibri"/>
              </a:rPr>
              <a:t>see a flower from eyes</a:t>
            </a:r>
            <a:endParaRPr sz="2200">
              <a:solidFill>
                <a:schemeClr val="dk1"/>
              </a:solidFill>
              <a:latin typeface="Calibri"/>
              <a:ea typeface="Calibri"/>
              <a:cs typeface="Calibri"/>
              <a:sym typeface="Calibri"/>
            </a:endParaRPr>
          </a:p>
        </p:txBody>
      </p:sp>
      <p:sp>
        <p:nvSpPr>
          <p:cNvPr id="261" name="Google Shape;261;g2be7b0e3f7a_0_35"/>
          <p:cNvSpPr/>
          <p:nvPr/>
        </p:nvSpPr>
        <p:spPr>
          <a:xfrm rot="1357410">
            <a:off x="406890" y="366331"/>
            <a:ext cx="869242" cy="2902441"/>
          </a:xfrm>
          <a:custGeom>
            <a:avLst/>
            <a:gdLst/>
            <a:ahLst/>
            <a:cxnLst/>
            <a:rect l="l" t="t" r="r" b="b"/>
            <a:pathLst>
              <a:path w="41015" h="125013" extrusionOk="0">
                <a:moveTo>
                  <a:pt x="21877" y="0"/>
                </a:moveTo>
                <a:cubicBezTo>
                  <a:pt x="18301" y="19912"/>
                  <a:pt x="-2772" y="101976"/>
                  <a:pt x="418" y="119471"/>
                </a:cubicBezTo>
                <a:cubicBezTo>
                  <a:pt x="3608" y="136966"/>
                  <a:pt x="34249" y="107389"/>
                  <a:pt x="41015" y="104972"/>
                </a:cubicBezTo>
              </a:path>
            </a:pathLst>
          </a:custGeom>
          <a:noFill/>
          <a:ln w="9525" cap="flat" cmpd="sng">
            <a:solidFill>
              <a:schemeClr val="dk2"/>
            </a:solidFill>
            <a:prstDash val="solid"/>
            <a:round/>
            <a:headEnd type="none" w="med" len="med"/>
            <a:tailEnd type="none" w="med" len="med"/>
          </a:ln>
        </p:spPr>
      </p:sp>
      <p:pic>
        <p:nvPicPr>
          <p:cNvPr id="262" name="Google Shape;262;g2be7b0e3f7a_0_35"/>
          <p:cNvPicPr preferRelativeResize="0"/>
          <p:nvPr/>
        </p:nvPicPr>
        <p:blipFill>
          <a:blip r:embed="rId4">
            <a:alphaModFix/>
          </a:blip>
          <a:stretch>
            <a:fillRect/>
          </a:stretch>
        </p:blipFill>
        <p:spPr>
          <a:xfrm>
            <a:off x="988850" y="2795200"/>
            <a:ext cx="2870775" cy="1749500"/>
          </a:xfrm>
          <a:prstGeom prst="rect">
            <a:avLst/>
          </a:prstGeom>
          <a:noFill/>
          <a:ln>
            <a:noFill/>
          </a:ln>
        </p:spPr>
      </p:pic>
      <p:sp>
        <p:nvSpPr>
          <p:cNvPr id="263" name="Google Shape;263;g2be7b0e3f7a_0_35"/>
          <p:cNvSpPr txBox="1"/>
          <p:nvPr/>
        </p:nvSpPr>
        <p:spPr>
          <a:xfrm>
            <a:off x="1786288" y="4616450"/>
            <a:ext cx="1275900" cy="3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dk1"/>
                </a:solidFill>
                <a:latin typeface="Calibri"/>
                <a:ea typeface="Calibri"/>
                <a:cs typeface="Calibri"/>
                <a:sym typeface="Calibri"/>
              </a:rPr>
              <a:t>Brain</a:t>
            </a:r>
            <a:endParaRPr sz="3200">
              <a:solidFill>
                <a:schemeClr val="dk1"/>
              </a:solidFill>
              <a:latin typeface="Calibri"/>
              <a:ea typeface="Calibri"/>
              <a:cs typeface="Calibri"/>
              <a:sym typeface="Calibri"/>
            </a:endParaRPr>
          </a:p>
        </p:txBody>
      </p:sp>
      <p:cxnSp>
        <p:nvCxnSpPr>
          <p:cNvPr id="264" name="Google Shape;264;g2be7b0e3f7a_0_35"/>
          <p:cNvCxnSpPr/>
          <p:nvPr/>
        </p:nvCxnSpPr>
        <p:spPr>
          <a:xfrm>
            <a:off x="4207600" y="3587050"/>
            <a:ext cx="652500" cy="0"/>
          </a:xfrm>
          <a:prstGeom prst="straightConnector1">
            <a:avLst/>
          </a:prstGeom>
          <a:noFill/>
          <a:ln w="9525" cap="flat" cmpd="sng">
            <a:solidFill>
              <a:schemeClr val="dk2"/>
            </a:solidFill>
            <a:prstDash val="solid"/>
            <a:round/>
            <a:headEnd type="none" w="med" len="med"/>
            <a:tailEnd type="triangle" w="med" len="med"/>
          </a:ln>
        </p:spPr>
      </p:cxnSp>
      <p:pic>
        <p:nvPicPr>
          <p:cNvPr id="265" name="Google Shape;265;g2be7b0e3f7a_0_35"/>
          <p:cNvPicPr preferRelativeResize="0"/>
          <p:nvPr/>
        </p:nvPicPr>
        <p:blipFill rotWithShape="1">
          <a:blip r:embed="rId5">
            <a:alphaModFix/>
          </a:blip>
          <a:srcRect l="7170" r="-7169"/>
          <a:stretch/>
        </p:blipFill>
        <p:spPr>
          <a:xfrm>
            <a:off x="5353000" y="2905600"/>
            <a:ext cx="3790999" cy="3386626"/>
          </a:xfrm>
          <a:prstGeom prst="rect">
            <a:avLst/>
          </a:prstGeom>
          <a:noFill/>
          <a:ln>
            <a:noFill/>
          </a:ln>
        </p:spPr>
      </p:pic>
      <p:pic>
        <p:nvPicPr>
          <p:cNvPr id="266" name="Google Shape;266;g2be7b0e3f7a_0_35"/>
          <p:cNvPicPr preferRelativeResize="0"/>
          <p:nvPr/>
        </p:nvPicPr>
        <p:blipFill rotWithShape="1">
          <a:blip r:embed="rId6">
            <a:alphaModFix/>
          </a:blip>
          <a:srcRect r="16170"/>
          <a:stretch/>
        </p:blipFill>
        <p:spPr>
          <a:xfrm>
            <a:off x="227823" y="195425"/>
            <a:ext cx="2471875" cy="1651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23" descr="https://upload.wikimedia.org/wikipedia/commons/4/44/Neuron3.png"/>
          <p:cNvPicPr preferRelativeResize="0"/>
          <p:nvPr/>
        </p:nvPicPr>
        <p:blipFill rotWithShape="1">
          <a:blip r:embed="rId3">
            <a:alphaModFix/>
          </a:blip>
          <a:srcRect/>
          <a:stretch/>
        </p:blipFill>
        <p:spPr>
          <a:xfrm>
            <a:off x="457200" y="609600"/>
            <a:ext cx="7483475" cy="3933825"/>
          </a:xfrm>
          <a:prstGeom prst="rect">
            <a:avLst/>
          </a:prstGeom>
          <a:noFill/>
          <a:ln>
            <a:noFill/>
          </a:ln>
        </p:spPr>
      </p:pic>
      <p:sp>
        <p:nvSpPr>
          <p:cNvPr id="272" name="Google Shape;272;p23"/>
          <p:cNvSpPr txBox="1"/>
          <p:nvPr/>
        </p:nvSpPr>
        <p:spPr>
          <a:xfrm>
            <a:off x="381000" y="4724400"/>
            <a:ext cx="8077200" cy="6461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Calibri"/>
              <a:buNone/>
            </a:pPr>
            <a:r>
              <a:rPr lang="en-US" sz="1800" b="1" i="0" u="none">
                <a:solidFill>
                  <a:schemeClr val="dk1"/>
                </a:solidFill>
                <a:latin typeface="Calibri"/>
                <a:ea typeface="Calibri"/>
                <a:cs typeface="Calibri"/>
                <a:sym typeface="Calibri"/>
              </a:rPr>
              <a:t>Neuron and myelinated axon, with signal flow from inputs at dendrites to outputs at axon terminals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3700" i="0" u="none">
                <a:solidFill>
                  <a:schemeClr val="dk1"/>
                </a:solidFill>
                <a:latin typeface="Times New Roman"/>
                <a:ea typeface="Times New Roman"/>
                <a:cs typeface="Times New Roman"/>
                <a:sym typeface="Times New Roman"/>
              </a:rPr>
              <a:t>Machine Learning</a:t>
            </a:r>
            <a:endParaRPr sz="3700">
              <a:latin typeface="Times New Roman"/>
              <a:ea typeface="Times New Roman"/>
              <a:cs typeface="Times New Roman"/>
              <a:sym typeface="Times New Roman"/>
            </a:endParaRPr>
          </a:p>
        </p:txBody>
      </p:sp>
      <p:sp>
        <p:nvSpPr>
          <p:cNvPr id="97" name="Google Shape;97;p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Clr>
                <a:schemeClr val="dk1"/>
              </a:buClr>
              <a:buSzPts val="2700"/>
              <a:buFont typeface="Arial"/>
              <a:buNone/>
            </a:pPr>
            <a:r>
              <a:rPr lang="en-US" sz="2600" b="1" i="0" u="none">
                <a:solidFill>
                  <a:schemeClr val="dk1"/>
                </a:solidFill>
                <a:latin typeface="Times New Roman"/>
                <a:ea typeface="Times New Roman"/>
                <a:cs typeface="Times New Roman"/>
                <a:sym typeface="Times New Roman"/>
              </a:rPr>
              <a:t>UNIT I:  INTRODUCTION:</a:t>
            </a:r>
            <a:endParaRPr sz="2600">
              <a:latin typeface="Times New Roman"/>
              <a:ea typeface="Times New Roman"/>
              <a:cs typeface="Times New Roman"/>
              <a:sym typeface="Times New Roman"/>
            </a:endParaRPr>
          </a:p>
          <a:p>
            <a:pPr marL="342900" marR="0" lvl="0" indent="-342900" algn="l" rtl="0">
              <a:lnSpc>
                <a:spcPct val="90000"/>
              </a:lnSpc>
              <a:spcBef>
                <a:spcPts val="540"/>
              </a:spcBef>
              <a:spcAft>
                <a:spcPts val="0"/>
              </a:spcAft>
              <a:buClr>
                <a:schemeClr val="dk1"/>
              </a:buClr>
              <a:buSzPts val="2700"/>
              <a:buFont typeface="Arial"/>
              <a:buNone/>
            </a:pPr>
            <a:endParaRPr sz="2600" i="0" u="none">
              <a:solidFill>
                <a:schemeClr val="dk1"/>
              </a:solidFill>
              <a:latin typeface="Times New Roman"/>
              <a:ea typeface="Times New Roman"/>
              <a:cs typeface="Times New Roman"/>
              <a:sym typeface="Times New Roman"/>
            </a:endParaRPr>
          </a:p>
          <a:p>
            <a:pPr marL="342900" marR="0" lvl="0" indent="-336550" algn="just" rtl="0">
              <a:lnSpc>
                <a:spcPct val="90000"/>
              </a:lnSpc>
              <a:spcBef>
                <a:spcPts val="54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Learning(Book-1) – Types of Machine Learning – Supervised Learning – The Brain and the Neuron – Design a Learning System(Book-2) – Perspectives and Issues in Machine Learning – Concept Learning Task – Concept Learning as Search – Finding a Maximally Specific Hypothesis – Version Spaces and the Candidate Elimination Algorithm – Linear Discriminants: (Book-1) – Perceptron – Linear Separability – Linear Regression. </a:t>
            </a:r>
            <a:endParaRPr sz="2600">
              <a:latin typeface="Times New Roman"/>
              <a:ea typeface="Times New Roman"/>
              <a:cs typeface="Times New Roman"/>
              <a:sym typeface="Times New Roman"/>
            </a:endParaRPr>
          </a:p>
          <a:p>
            <a:pPr marL="342900" marR="0" lvl="0" indent="-171450" algn="l" rtl="0">
              <a:spcBef>
                <a:spcPts val="540"/>
              </a:spcBef>
              <a:spcAft>
                <a:spcPts val="0"/>
              </a:spcAft>
              <a:buClr>
                <a:schemeClr val="dk1"/>
              </a:buClr>
              <a:buSzPts val="2700"/>
              <a:buFont typeface="Arial"/>
              <a:buNone/>
            </a:pPr>
            <a:endParaRPr sz="260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g2be7b0e3f7a_0_51"/>
          <p:cNvPicPr preferRelativeResize="0"/>
          <p:nvPr/>
        </p:nvPicPr>
        <p:blipFill>
          <a:blip r:embed="rId3">
            <a:alphaModFix/>
          </a:blip>
          <a:stretch>
            <a:fillRect/>
          </a:stretch>
        </p:blipFill>
        <p:spPr>
          <a:xfrm>
            <a:off x="152400" y="152400"/>
            <a:ext cx="8926851" cy="6595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2bf2bd7ba7a_0_0"/>
          <p:cNvSpPr txBox="1">
            <a:spLocks noGrp="1"/>
          </p:cNvSpPr>
          <p:nvPr>
            <p:ph type="title"/>
          </p:nvPr>
        </p:nvSpPr>
        <p:spPr>
          <a:xfrm>
            <a:off x="381000" y="152400"/>
            <a:ext cx="8229600" cy="6858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00B050"/>
              </a:buClr>
              <a:buSzPct val="100000"/>
              <a:buFont typeface="Calibri"/>
              <a:buNone/>
            </a:pPr>
            <a:r>
              <a:rPr lang="en-US" sz="4000" b="0" i="0" u="none">
                <a:solidFill>
                  <a:srgbClr val="00B050"/>
                </a:solidFill>
                <a:latin typeface="Calibri"/>
                <a:ea typeface="Calibri"/>
                <a:cs typeface="Calibri"/>
                <a:sym typeface="Calibri"/>
              </a:rPr>
              <a:t>Methods</a:t>
            </a:r>
            <a:endParaRPr/>
          </a:p>
        </p:txBody>
      </p:sp>
      <p:sp>
        <p:nvSpPr>
          <p:cNvPr id="283" name="Google Shape;283;g2bf2bd7ba7a_0_0"/>
          <p:cNvSpPr txBox="1">
            <a:spLocks noGrp="1"/>
          </p:cNvSpPr>
          <p:nvPr>
            <p:ph type="body" idx="1"/>
          </p:nvPr>
        </p:nvSpPr>
        <p:spPr>
          <a:xfrm>
            <a:off x="228600" y="838200"/>
            <a:ext cx="8763000" cy="5867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FF0000"/>
              </a:buClr>
              <a:buSzPts val="3000"/>
              <a:buFont typeface="Arial"/>
              <a:buNone/>
            </a:pPr>
            <a:r>
              <a:rPr lang="en-US" sz="2000" b="0" i="0" u="none">
                <a:solidFill>
                  <a:srgbClr val="FF0000"/>
                </a:solidFill>
                <a:latin typeface="Calibri"/>
                <a:ea typeface="Calibri"/>
                <a:cs typeface="Calibri"/>
                <a:sym typeface="Calibri"/>
              </a:rPr>
              <a:t>a</a:t>
            </a:r>
            <a:r>
              <a:rPr lang="en-US" sz="2000" i="0" u="none">
                <a:solidFill>
                  <a:srgbClr val="FF0000"/>
                </a:solidFill>
                <a:latin typeface="Times New Roman"/>
                <a:ea typeface="Times New Roman"/>
                <a:cs typeface="Times New Roman"/>
                <a:sym typeface="Times New Roman"/>
              </a:rPr>
              <a:t>)Hebb’s Rule </a:t>
            </a:r>
            <a:r>
              <a:rPr lang="en-US" sz="2000" i="0" u="none">
                <a:solidFill>
                  <a:schemeClr val="dk1"/>
                </a:solidFill>
                <a:latin typeface="Times New Roman"/>
                <a:ea typeface="Times New Roman"/>
                <a:cs typeface="Times New Roman"/>
                <a:sym typeface="Times New Roman"/>
              </a:rPr>
              <a:t>:  Change in the  strength of the synaptic connections are ‘α’(correlation in firing of 2 connecting neurons )else the neurons will die. </a:t>
            </a:r>
            <a:r>
              <a:rPr lang="en-US" sz="2000">
                <a:highlight>
                  <a:srgbClr val="FFFFFF"/>
                </a:highlight>
                <a:latin typeface="Times New Roman"/>
                <a:ea typeface="Times New Roman"/>
                <a:cs typeface="Times New Roman"/>
                <a:sym typeface="Times New Roman"/>
              </a:rPr>
              <a:t>It is a learning rule that describes how the neuronal activities influence the connection between neurons</a:t>
            </a:r>
            <a:endParaRPr sz="2000">
              <a:highlight>
                <a:srgbClr val="FFFFFF"/>
              </a:highlight>
              <a:latin typeface="Times New Roman"/>
              <a:ea typeface="Times New Roman"/>
              <a:cs typeface="Times New Roman"/>
              <a:sym typeface="Times New Roman"/>
            </a:endParaRPr>
          </a:p>
          <a:p>
            <a:pPr marL="342900" marR="0" lvl="0" indent="-342900" algn="l" rtl="0">
              <a:lnSpc>
                <a:spcPct val="90000"/>
              </a:lnSpc>
              <a:spcBef>
                <a:spcPts val="0"/>
              </a:spcBef>
              <a:spcAft>
                <a:spcPts val="0"/>
              </a:spcAft>
              <a:buClr>
                <a:srgbClr val="FF0000"/>
              </a:buClr>
              <a:buSzPts val="3000"/>
              <a:buFont typeface="Arial"/>
              <a:buNone/>
            </a:pPr>
            <a:endParaRPr sz="2000">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US" sz="2000" b="1">
                <a:highlight>
                  <a:srgbClr val="FFFFFF"/>
                </a:highlight>
                <a:latin typeface="Times New Roman"/>
                <a:ea typeface="Times New Roman"/>
                <a:cs typeface="Times New Roman"/>
                <a:sym typeface="Times New Roman"/>
              </a:rPr>
              <a:t>Hebbian Learning Rule Algorithm : </a:t>
            </a:r>
            <a:endParaRPr sz="2000" b="1">
              <a:highlight>
                <a:srgbClr val="FFFFFF"/>
              </a:highlight>
              <a:latin typeface="Times New Roman"/>
              <a:ea typeface="Times New Roman"/>
              <a:cs typeface="Times New Roman"/>
              <a:sym typeface="Times New Roman"/>
            </a:endParaRPr>
          </a:p>
          <a:p>
            <a:pPr marL="0" lvl="0" indent="457200" algn="l" rtl="0">
              <a:lnSpc>
                <a:spcPct val="158000"/>
              </a:lnSpc>
              <a:spcBef>
                <a:spcPts val="800"/>
              </a:spcBef>
              <a:spcAft>
                <a:spcPts val="0"/>
              </a:spcAft>
              <a:buNone/>
            </a:pPr>
            <a:r>
              <a:rPr lang="en-US" sz="2000">
                <a:highlight>
                  <a:srgbClr val="FFFFFF"/>
                </a:highlight>
                <a:latin typeface="Times New Roman"/>
                <a:ea typeface="Times New Roman"/>
                <a:cs typeface="Times New Roman"/>
                <a:sym typeface="Times New Roman"/>
              </a:rPr>
              <a:t>1. Set all weights to zero, wi = 0 for i=1 to n, and bias to zero.</a:t>
            </a:r>
            <a:endParaRPr sz="2000">
              <a:highlight>
                <a:srgbClr val="FFFFFF"/>
              </a:highlight>
              <a:latin typeface="Times New Roman"/>
              <a:ea typeface="Times New Roman"/>
              <a:cs typeface="Times New Roman"/>
              <a:sym typeface="Times New Roman"/>
            </a:endParaRPr>
          </a:p>
          <a:p>
            <a:pPr marL="457200" lvl="0" indent="0" algn="l" rtl="0">
              <a:lnSpc>
                <a:spcPct val="158000"/>
              </a:lnSpc>
              <a:spcBef>
                <a:spcPts val="1800"/>
              </a:spcBef>
              <a:spcAft>
                <a:spcPts val="0"/>
              </a:spcAft>
              <a:buNone/>
            </a:pPr>
            <a:r>
              <a:rPr lang="en-US" sz="2000">
                <a:highlight>
                  <a:srgbClr val="FFFFFF"/>
                </a:highlight>
                <a:latin typeface="Times New Roman"/>
                <a:ea typeface="Times New Roman"/>
                <a:cs typeface="Times New Roman"/>
                <a:sym typeface="Times New Roman"/>
              </a:rPr>
              <a:t>2. For each input vector, S(input vector) : t(target output pair), repeat steps 3-5.</a:t>
            </a:r>
            <a:endParaRPr sz="2000">
              <a:highlight>
                <a:srgbClr val="FFFFFF"/>
              </a:highlight>
              <a:latin typeface="Times New Roman"/>
              <a:ea typeface="Times New Roman"/>
              <a:cs typeface="Times New Roman"/>
              <a:sym typeface="Times New Roman"/>
            </a:endParaRPr>
          </a:p>
          <a:p>
            <a:pPr marL="457200" lvl="0" indent="0" algn="l" rtl="0">
              <a:lnSpc>
                <a:spcPct val="158000"/>
              </a:lnSpc>
              <a:spcBef>
                <a:spcPts val="1800"/>
              </a:spcBef>
              <a:spcAft>
                <a:spcPts val="0"/>
              </a:spcAft>
              <a:buNone/>
            </a:pPr>
            <a:r>
              <a:rPr lang="en-US" sz="2000">
                <a:highlight>
                  <a:srgbClr val="FFFFFF"/>
                </a:highlight>
                <a:latin typeface="Times New Roman"/>
                <a:ea typeface="Times New Roman"/>
                <a:cs typeface="Times New Roman"/>
                <a:sym typeface="Times New Roman"/>
              </a:rPr>
              <a:t>3. Set activations for input units with the input vector Xi = Si for i = 1 to n.</a:t>
            </a:r>
            <a:endParaRPr sz="2000">
              <a:highlight>
                <a:srgbClr val="FFFFFF"/>
              </a:highlight>
              <a:latin typeface="Times New Roman"/>
              <a:ea typeface="Times New Roman"/>
              <a:cs typeface="Times New Roman"/>
              <a:sym typeface="Times New Roman"/>
            </a:endParaRPr>
          </a:p>
          <a:p>
            <a:pPr marL="457200" lvl="0" indent="0" algn="l" rtl="0">
              <a:lnSpc>
                <a:spcPct val="158000"/>
              </a:lnSpc>
              <a:spcBef>
                <a:spcPts val="1800"/>
              </a:spcBef>
              <a:spcAft>
                <a:spcPts val="0"/>
              </a:spcAft>
              <a:buNone/>
            </a:pPr>
            <a:r>
              <a:rPr lang="en-US" sz="2000">
                <a:highlight>
                  <a:srgbClr val="FFFFFF"/>
                </a:highlight>
                <a:latin typeface="Times New Roman"/>
                <a:ea typeface="Times New Roman"/>
                <a:cs typeface="Times New Roman"/>
                <a:sym typeface="Times New Roman"/>
              </a:rPr>
              <a:t>4. Set the corresponding output value to the output neuron, i.e. y = t.</a:t>
            </a:r>
            <a:endParaRPr sz="2000">
              <a:highlight>
                <a:srgbClr val="FFFFFF"/>
              </a:highlight>
              <a:latin typeface="Times New Roman"/>
              <a:ea typeface="Times New Roman"/>
              <a:cs typeface="Times New Roman"/>
              <a:sym typeface="Times New Roman"/>
            </a:endParaRPr>
          </a:p>
          <a:p>
            <a:pPr marL="457200" lvl="0" indent="0" algn="l" rtl="0">
              <a:lnSpc>
                <a:spcPct val="158000"/>
              </a:lnSpc>
              <a:spcBef>
                <a:spcPts val="1800"/>
              </a:spcBef>
              <a:spcAft>
                <a:spcPts val="0"/>
              </a:spcAft>
              <a:buNone/>
            </a:pPr>
            <a:r>
              <a:rPr lang="en-US" sz="2000">
                <a:highlight>
                  <a:srgbClr val="FFFFFF"/>
                </a:highlight>
                <a:latin typeface="Times New Roman"/>
                <a:ea typeface="Times New Roman"/>
                <a:cs typeface="Times New Roman"/>
                <a:sym typeface="Times New Roman"/>
              </a:rPr>
              <a:t> 5. Update weight and bias by applying Hebb rule for all i = 1 to n:</a:t>
            </a:r>
            <a:endParaRPr sz="2000">
              <a:highlight>
                <a:srgbClr val="FFFFFF"/>
              </a:highlight>
              <a:latin typeface="Times New Roman"/>
              <a:ea typeface="Times New Roman"/>
              <a:cs typeface="Times New Roman"/>
              <a:sym typeface="Times New Roman"/>
            </a:endParaRPr>
          </a:p>
          <a:p>
            <a:pPr marL="0" lvl="0" indent="0" algn="l" rtl="0">
              <a:lnSpc>
                <a:spcPct val="158000"/>
              </a:lnSpc>
              <a:spcBef>
                <a:spcPts val="1800"/>
              </a:spcBef>
              <a:spcAft>
                <a:spcPts val="0"/>
              </a:spcAft>
              <a:buNone/>
            </a:pPr>
            <a:endParaRPr sz="2000">
              <a:highlight>
                <a:srgbClr val="FFFFFF"/>
              </a:highlight>
              <a:latin typeface="Times New Roman"/>
              <a:ea typeface="Times New Roman"/>
              <a:cs typeface="Times New Roman"/>
              <a:sym typeface="Times New Roman"/>
            </a:endParaRPr>
          </a:p>
          <a:p>
            <a:pPr marL="342900" marR="0" lvl="0" indent="0" algn="l" rtl="0">
              <a:lnSpc>
                <a:spcPct val="90000"/>
              </a:lnSpc>
              <a:spcBef>
                <a:spcPts val="1800"/>
              </a:spcBef>
              <a:spcAft>
                <a:spcPts val="0"/>
              </a:spcAft>
              <a:buNone/>
            </a:pPr>
            <a:endParaRPr sz="2600">
              <a:solidFill>
                <a:srgbClr val="FF0000"/>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g2bf2bd7ba7a_0_6"/>
          <p:cNvPicPr preferRelativeResize="0"/>
          <p:nvPr/>
        </p:nvPicPr>
        <p:blipFill>
          <a:blip r:embed="rId3">
            <a:alphaModFix/>
          </a:blip>
          <a:stretch>
            <a:fillRect/>
          </a:stretch>
        </p:blipFill>
        <p:spPr>
          <a:xfrm>
            <a:off x="428625" y="1320175"/>
            <a:ext cx="8418200" cy="5092050"/>
          </a:xfrm>
          <a:prstGeom prst="rect">
            <a:avLst/>
          </a:prstGeom>
          <a:noFill/>
          <a:ln>
            <a:noFill/>
          </a:ln>
        </p:spPr>
      </p:pic>
      <p:sp>
        <p:nvSpPr>
          <p:cNvPr id="289" name="Google Shape;289;g2bf2bd7ba7a_0_6"/>
          <p:cNvSpPr txBox="1"/>
          <p:nvPr/>
        </p:nvSpPr>
        <p:spPr>
          <a:xfrm>
            <a:off x="582925" y="497225"/>
            <a:ext cx="5880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rgbClr val="273239"/>
                </a:solidFill>
                <a:highlight>
                  <a:srgbClr val="FFFFFF"/>
                </a:highlight>
                <a:latin typeface="Nunito"/>
                <a:ea typeface="Nunito"/>
                <a:cs typeface="Nunito"/>
                <a:sym typeface="Nunito"/>
              </a:rPr>
              <a:t>Implementing AND Gate :</a:t>
            </a:r>
            <a:r>
              <a:rPr lang="en-US" sz="1300" b="1">
                <a:solidFill>
                  <a:srgbClr val="273239"/>
                </a:solidFill>
                <a:highlight>
                  <a:srgbClr val="FFFFFF"/>
                </a:highlight>
                <a:latin typeface="Nunito"/>
                <a:ea typeface="Nunito"/>
                <a:cs typeface="Nunito"/>
                <a:sym typeface="Nunito"/>
              </a:rPr>
              <a:t> </a:t>
            </a:r>
            <a:endParaRPr/>
          </a:p>
        </p:txBody>
      </p:sp>
      <p:pic>
        <p:nvPicPr>
          <p:cNvPr id="290" name="Google Shape;290;g2bf2bd7ba7a_0_6"/>
          <p:cNvPicPr preferRelativeResize="0"/>
          <p:nvPr/>
        </p:nvPicPr>
        <p:blipFill>
          <a:blip r:embed="rId4">
            <a:alphaModFix/>
          </a:blip>
          <a:stretch>
            <a:fillRect/>
          </a:stretch>
        </p:blipFill>
        <p:spPr>
          <a:xfrm>
            <a:off x="5444500" y="45600"/>
            <a:ext cx="3771900" cy="1457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2c00b9abfbc_0_0"/>
          <p:cNvSpPr txBox="1">
            <a:spLocks noGrp="1"/>
          </p:cNvSpPr>
          <p:nvPr>
            <p:ph type="body" idx="1"/>
          </p:nvPr>
        </p:nvSpPr>
        <p:spPr>
          <a:xfrm>
            <a:off x="457200" y="257175"/>
            <a:ext cx="8229600" cy="58692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600" b="1">
                <a:solidFill>
                  <a:srgbClr val="273239"/>
                </a:solidFill>
                <a:highlight>
                  <a:srgbClr val="FFFFFF"/>
                </a:highlight>
                <a:latin typeface="Nunito"/>
                <a:ea typeface="Nunito"/>
                <a:cs typeface="Nunito"/>
                <a:sym typeface="Nunito"/>
              </a:rPr>
              <a:t>Step 1 : </a:t>
            </a:r>
            <a:endParaRPr sz="2600" b="1">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600">
                <a:solidFill>
                  <a:srgbClr val="273239"/>
                </a:solidFill>
                <a:highlight>
                  <a:srgbClr val="FFFFFF"/>
                </a:highlight>
                <a:latin typeface="Nunito"/>
                <a:ea typeface="Nunito"/>
                <a:cs typeface="Nunito"/>
                <a:sym typeface="Nunito"/>
              </a:rPr>
              <a:t>Set weight and bias to zero, w = [ 0 0 0 ]</a:t>
            </a:r>
            <a:r>
              <a:rPr lang="en-US" sz="2250">
                <a:solidFill>
                  <a:srgbClr val="273239"/>
                </a:solidFill>
                <a:highlight>
                  <a:srgbClr val="FFFFFF"/>
                </a:highlight>
                <a:latin typeface="Nunito"/>
                <a:ea typeface="Nunito"/>
                <a:cs typeface="Nunito"/>
                <a:sym typeface="Nunito"/>
              </a:rPr>
              <a:t>T  </a:t>
            </a:r>
            <a:r>
              <a:rPr lang="en-US" sz="2600">
                <a:solidFill>
                  <a:srgbClr val="273239"/>
                </a:solidFill>
                <a:highlight>
                  <a:srgbClr val="FFFFFF"/>
                </a:highlight>
                <a:latin typeface="Nunito"/>
                <a:ea typeface="Nunito"/>
                <a:cs typeface="Nunito"/>
                <a:sym typeface="Nunito"/>
              </a:rPr>
              <a:t>and b = 0.</a:t>
            </a:r>
            <a:endParaRPr sz="26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600" b="1">
                <a:solidFill>
                  <a:srgbClr val="273239"/>
                </a:solidFill>
                <a:highlight>
                  <a:srgbClr val="FFFFFF"/>
                </a:highlight>
                <a:latin typeface="Nunito"/>
                <a:ea typeface="Nunito"/>
                <a:cs typeface="Nunito"/>
                <a:sym typeface="Nunito"/>
              </a:rPr>
              <a:t>Step 2 : </a:t>
            </a:r>
            <a:endParaRPr sz="2600" b="1">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600">
                <a:solidFill>
                  <a:srgbClr val="273239"/>
                </a:solidFill>
                <a:highlight>
                  <a:srgbClr val="FFFFFF"/>
                </a:highlight>
                <a:latin typeface="Nunito"/>
                <a:ea typeface="Nunito"/>
                <a:cs typeface="Nunito"/>
                <a:sym typeface="Nunito"/>
              </a:rPr>
              <a:t>Set input vector X</a:t>
            </a:r>
            <a:r>
              <a:rPr lang="en-US" sz="2250">
                <a:solidFill>
                  <a:srgbClr val="273239"/>
                </a:solidFill>
                <a:highlight>
                  <a:srgbClr val="FFFFFF"/>
                </a:highlight>
                <a:latin typeface="Nunito"/>
                <a:ea typeface="Nunito"/>
                <a:cs typeface="Nunito"/>
                <a:sym typeface="Nunito"/>
              </a:rPr>
              <a:t>i</a:t>
            </a:r>
            <a:r>
              <a:rPr lang="en-US" sz="2600">
                <a:solidFill>
                  <a:srgbClr val="273239"/>
                </a:solidFill>
                <a:highlight>
                  <a:srgbClr val="FFFFFF"/>
                </a:highlight>
                <a:latin typeface="Nunito"/>
                <a:ea typeface="Nunito"/>
                <a:cs typeface="Nunito"/>
                <a:sym typeface="Nunito"/>
              </a:rPr>
              <a:t> = S</a:t>
            </a:r>
            <a:r>
              <a:rPr lang="en-US" sz="2250">
                <a:solidFill>
                  <a:srgbClr val="273239"/>
                </a:solidFill>
                <a:highlight>
                  <a:srgbClr val="FFFFFF"/>
                </a:highlight>
                <a:latin typeface="Nunito"/>
                <a:ea typeface="Nunito"/>
                <a:cs typeface="Nunito"/>
                <a:sym typeface="Nunito"/>
              </a:rPr>
              <a:t>i  </a:t>
            </a:r>
            <a:r>
              <a:rPr lang="en-US" sz="2600">
                <a:solidFill>
                  <a:srgbClr val="273239"/>
                </a:solidFill>
                <a:highlight>
                  <a:srgbClr val="FFFFFF"/>
                </a:highlight>
                <a:latin typeface="Nunito"/>
                <a:ea typeface="Nunito"/>
                <a:cs typeface="Nunito"/>
                <a:sym typeface="Nunito"/>
              </a:rPr>
              <a:t>for i = 1 to 4.</a:t>
            </a:r>
            <a:endParaRPr sz="26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600">
                <a:solidFill>
                  <a:srgbClr val="273239"/>
                </a:solidFill>
                <a:highlight>
                  <a:srgbClr val="FFFFFF"/>
                </a:highlight>
                <a:latin typeface="Nunito"/>
                <a:ea typeface="Nunito"/>
                <a:cs typeface="Nunito"/>
                <a:sym typeface="Nunito"/>
              </a:rPr>
              <a:t>X</a:t>
            </a:r>
            <a:r>
              <a:rPr lang="en-US" sz="2250">
                <a:solidFill>
                  <a:srgbClr val="273239"/>
                </a:solidFill>
                <a:highlight>
                  <a:srgbClr val="FFFFFF"/>
                </a:highlight>
                <a:latin typeface="Nunito"/>
                <a:ea typeface="Nunito"/>
                <a:cs typeface="Nunito"/>
                <a:sym typeface="Nunito"/>
              </a:rPr>
              <a:t>1</a:t>
            </a:r>
            <a:r>
              <a:rPr lang="en-US" sz="2600">
                <a:solidFill>
                  <a:srgbClr val="273239"/>
                </a:solidFill>
                <a:highlight>
                  <a:srgbClr val="FFFFFF"/>
                </a:highlight>
                <a:latin typeface="Nunito"/>
                <a:ea typeface="Nunito"/>
                <a:cs typeface="Nunito"/>
                <a:sym typeface="Nunito"/>
              </a:rPr>
              <a:t> = [ -1 -1 1 ]</a:t>
            </a:r>
            <a:r>
              <a:rPr lang="en-US" sz="2250">
                <a:solidFill>
                  <a:srgbClr val="273239"/>
                </a:solidFill>
                <a:highlight>
                  <a:srgbClr val="FFFFFF"/>
                </a:highlight>
                <a:latin typeface="Nunito"/>
                <a:ea typeface="Nunito"/>
                <a:cs typeface="Nunito"/>
                <a:sym typeface="Nunito"/>
              </a:rPr>
              <a:t>T</a:t>
            </a:r>
            <a:endParaRPr sz="225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600">
                <a:solidFill>
                  <a:srgbClr val="273239"/>
                </a:solidFill>
                <a:highlight>
                  <a:srgbClr val="FFFFFF"/>
                </a:highlight>
                <a:latin typeface="Nunito"/>
                <a:ea typeface="Nunito"/>
                <a:cs typeface="Nunito"/>
                <a:sym typeface="Nunito"/>
              </a:rPr>
              <a:t>X</a:t>
            </a:r>
            <a:r>
              <a:rPr lang="en-US" sz="2250">
                <a:solidFill>
                  <a:srgbClr val="273239"/>
                </a:solidFill>
                <a:highlight>
                  <a:srgbClr val="FFFFFF"/>
                </a:highlight>
                <a:latin typeface="Nunito"/>
                <a:ea typeface="Nunito"/>
                <a:cs typeface="Nunito"/>
                <a:sym typeface="Nunito"/>
              </a:rPr>
              <a:t>2</a:t>
            </a:r>
            <a:r>
              <a:rPr lang="en-US" sz="2600">
                <a:solidFill>
                  <a:srgbClr val="273239"/>
                </a:solidFill>
                <a:highlight>
                  <a:srgbClr val="FFFFFF"/>
                </a:highlight>
                <a:latin typeface="Nunito"/>
                <a:ea typeface="Nunito"/>
                <a:cs typeface="Nunito"/>
                <a:sym typeface="Nunito"/>
              </a:rPr>
              <a:t> = [ -1 1 1 ]</a:t>
            </a:r>
            <a:r>
              <a:rPr lang="en-US" sz="2250">
                <a:solidFill>
                  <a:srgbClr val="273239"/>
                </a:solidFill>
                <a:highlight>
                  <a:srgbClr val="FFFFFF"/>
                </a:highlight>
                <a:latin typeface="Nunito"/>
                <a:ea typeface="Nunito"/>
                <a:cs typeface="Nunito"/>
                <a:sym typeface="Nunito"/>
              </a:rPr>
              <a:t>T</a:t>
            </a:r>
            <a:endParaRPr sz="225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600">
                <a:solidFill>
                  <a:srgbClr val="273239"/>
                </a:solidFill>
                <a:highlight>
                  <a:srgbClr val="FFFFFF"/>
                </a:highlight>
                <a:latin typeface="Nunito"/>
                <a:ea typeface="Nunito"/>
                <a:cs typeface="Nunito"/>
                <a:sym typeface="Nunito"/>
              </a:rPr>
              <a:t>X</a:t>
            </a:r>
            <a:r>
              <a:rPr lang="en-US" sz="2250">
                <a:solidFill>
                  <a:srgbClr val="273239"/>
                </a:solidFill>
                <a:highlight>
                  <a:srgbClr val="FFFFFF"/>
                </a:highlight>
                <a:latin typeface="Nunito"/>
                <a:ea typeface="Nunito"/>
                <a:cs typeface="Nunito"/>
                <a:sym typeface="Nunito"/>
              </a:rPr>
              <a:t>3</a:t>
            </a:r>
            <a:r>
              <a:rPr lang="en-US" sz="2600">
                <a:solidFill>
                  <a:srgbClr val="273239"/>
                </a:solidFill>
                <a:highlight>
                  <a:srgbClr val="FFFFFF"/>
                </a:highlight>
                <a:latin typeface="Nunito"/>
                <a:ea typeface="Nunito"/>
                <a:cs typeface="Nunito"/>
                <a:sym typeface="Nunito"/>
              </a:rPr>
              <a:t> = [ 1 -1 1 ]</a:t>
            </a:r>
            <a:r>
              <a:rPr lang="en-US" sz="2250">
                <a:solidFill>
                  <a:srgbClr val="273239"/>
                </a:solidFill>
                <a:highlight>
                  <a:srgbClr val="FFFFFF"/>
                </a:highlight>
                <a:latin typeface="Nunito"/>
                <a:ea typeface="Nunito"/>
                <a:cs typeface="Nunito"/>
                <a:sym typeface="Nunito"/>
              </a:rPr>
              <a:t>T</a:t>
            </a:r>
            <a:endParaRPr sz="225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None/>
            </a:pPr>
            <a:r>
              <a:rPr lang="en-US" sz="2600">
                <a:solidFill>
                  <a:srgbClr val="273239"/>
                </a:solidFill>
                <a:highlight>
                  <a:srgbClr val="FFFFFF"/>
                </a:highlight>
                <a:latin typeface="Nunito"/>
                <a:ea typeface="Nunito"/>
                <a:cs typeface="Nunito"/>
                <a:sym typeface="Nunito"/>
              </a:rPr>
              <a:t>X</a:t>
            </a:r>
            <a:r>
              <a:rPr lang="en-US" sz="2250">
                <a:solidFill>
                  <a:srgbClr val="273239"/>
                </a:solidFill>
                <a:highlight>
                  <a:srgbClr val="FFFFFF"/>
                </a:highlight>
                <a:latin typeface="Nunito"/>
                <a:ea typeface="Nunito"/>
                <a:cs typeface="Nunito"/>
                <a:sym typeface="Nunito"/>
              </a:rPr>
              <a:t>4</a:t>
            </a:r>
            <a:r>
              <a:rPr lang="en-US" sz="2600">
                <a:solidFill>
                  <a:srgbClr val="273239"/>
                </a:solidFill>
                <a:highlight>
                  <a:srgbClr val="FFFFFF"/>
                </a:highlight>
                <a:latin typeface="Nunito"/>
                <a:ea typeface="Nunito"/>
                <a:cs typeface="Nunito"/>
                <a:sym typeface="Nunito"/>
              </a:rPr>
              <a:t> = [ 1 1 1 ]</a:t>
            </a:r>
            <a:r>
              <a:rPr lang="en-US" sz="2250">
                <a:solidFill>
                  <a:srgbClr val="273239"/>
                </a:solidFill>
                <a:highlight>
                  <a:srgbClr val="FFFFFF"/>
                </a:highlight>
                <a:latin typeface="Nunito"/>
                <a:ea typeface="Nunito"/>
                <a:cs typeface="Nunito"/>
                <a:sym typeface="Nunito"/>
              </a:rPr>
              <a:t>T</a:t>
            </a:r>
            <a:endParaRPr sz="225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None/>
            </a:pPr>
            <a:r>
              <a:rPr lang="en-US" sz="2500" b="1">
                <a:solidFill>
                  <a:srgbClr val="273239"/>
                </a:solidFill>
                <a:highlight>
                  <a:srgbClr val="FFFFFF"/>
                </a:highlight>
                <a:latin typeface="Nunito"/>
                <a:ea typeface="Nunito"/>
                <a:cs typeface="Nunito"/>
                <a:sym typeface="Nunito"/>
              </a:rPr>
              <a:t>Step 3 : </a:t>
            </a:r>
            <a:endParaRPr sz="2500" b="1">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None/>
            </a:pPr>
            <a:r>
              <a:rPr lang="en-US" sz="2500">
                <a:solidFill>
                  <a:srgbClr val="273239"/>
                </a:solidFill>
                <a:highlight>
                  <a:srgbClr val="FFFFFF"/>
                </a:highlight>
                <a:latin typeface="Nunito"/>
                <a:ea typeface="Nunito"/>
                <a:cs typeface="Nunito"/>
                <a:sym typeface="Nunito"/>
              </a:rPr>
              <a:t>Output value is set to y = t.</a:t>
            </a:r>
            <a:endParaRPr sz="25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endParaRPr sz="2250">
              <a:solidFill>
                <a:srgbClr val="273239"/>
              </a:solidFill>
              <a:highlight>
                <a:srgbClr val="FFFFFF"/>
              </a:highlight>
              <a:latin typeface="Nunito"/>
              <a:ea typeface="Nunito"/>
              <a:cs typeface="Nunito"/>
              <a:sym typeface="Nunito"/>
            </a:endParaRPr>
          </a:p>
          <a:p>
            <a:pPr marL="0" lvl="0" indent="0" algn="l" rtl="0">
              <a:spcBef>
                <a:spcPts val="800"/>
              </a:spcBef>
              <a:spcAft>
                <a:spcPts val="0"/>
              </a:spcAft>
              <a:buNone/>
            </a:pPr>
            <a:endParaRPr sz="45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c00b9abfbc_0_7"/>
          <p:cNvSpPr txBox="1">
            <a:spLocks noGrp="1"/>
          </p:cNvSpPr>
          <p:nvPr>
            <p:ph type="body" idx="1"/>
          </p:nvPr>
        </p:nvSpPr>
        <p:spPr>
          <a:xfrm>
            <a:off x="222875" y="222875"/>
            <a:ext cx="8463900" cy="66351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200" b="1">
                <a:solidFill>
                  <a:srgbClr val="273239"/>
                </a:solidFill>
                <a:highlight>
                  <a:srgbClr val="FFFFFF"/>
                </a:highlight>
                <a:latin typeface="Nunito"/>
                <a:ea typeface="Nunito"/>
                <a:cs typeface="Nunito"/>
                <a:sym typeface="Nunito"/>
              </a:rPr>
              <a:t>Step 4 : </a:t>
            </a:r>
            <a:endParaRPr sz="2200" b="1">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200">
                <a:solidFill>
                  <a:srgbClr val="273239"/>
                </a:solidFill>
                <a:highlight>
                  <a:srgbClr val="FFFFFF"/>
                </a:highlight>
                <a:latin typeface="Nunito"/>
                <a:ea typeface="Nunito"/>
                <a:cs typeface="Nunito"/>
                <a:sym typeface="Nunito"/>
              </a:rPr>
              <a:t>Modifying weights using Hebbian Rule:</a:t>
            </a:r>
            <a:endParaRPr sz="22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200">
                <a:solidFill>
                  <a:srgbClr val="273239"/>
                </a:solidFill>
                <a:highlight>
                  <a:srgbClr val="FFFFFF"/>
                </a:highlight>
                <a:latin typeface="Nunito"/>
                <a:ea typeface="Nunito"/>
                <a:cs typeface="Nunito"/>
                <a:sym typeface="Nunito"/>
              </a:rPr>
              <a:t>First iteration – </a:t>
            </a:r>
            <a:endParaRPr sz="22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200">
                <a:solidFill>
                  <a:srgbClr val="273239"/>
                </a:solidFill>
                <a:highlight>
                  <a:srgbClr val="FFFFFF"/>
                </a:highlight>
                <a:latin typeface="Nunito"/>
                <a:ea typeface="Nunito"/>
                <a:cs typeface="Nunito"/>
                <a:sym typeface="Nunito"/>
              </a:rPr>
              <a:t>w(new) = w(old) + x</a:t>
            </a:r>
            <a:r>
              <a:rPr lang="en-US" sz="1850">
                <a:solidFill>
                  <a:srgbClr val="273239"/>
                </a:solidFill>
                <a:highlight>
                  <a:srgbClr val="FFFFFF"/>
                </a:highlight>
                <a:latin typeface="Nunito"/>
                <a:ea typeface="Nunito"/>
                <a:cs typeface="Nunito"/>
                <a:sym typeface="Nunito"/>
              </a:rPr>
              <a:t>1</a:t>
            </a:r>
            <a:r>
              <a:rPr lang="en-US" sz="2200">
                <a:solidFill>
                  <a:srgbClr val="273239"/>
                </a:solidFill>
                <a:highlight>
                  <a:srgbClr val="FFFFFF"/>
                </a:highlight>
                <a:latin typeface="Nunito"/>
                <a:ea typeface="Nunito"/>
                <a:cs typeface="Nunito"/>
                <a:sym typeface="Nunito"/>
              </a:rPr>
              <a:t>y</a:t>
            </a:r>
            <a:r>
              <a:rPr lang="en-US" sz="1850">
                <a:solidFill>
                  <a:srgbClr val="273239"/>
                </a:solidFill>
                <a:highlight>
                  <a:srgbClr val="FFFFFF"/>
                </a:highlight>
                <a:latin typeface="Nunito"/>
                <a:ea typeface="Nunito"/>
                <a:cs typeface="Nunito"/>
                <a:sym typeface="Nunito"/>
              </a:rPr>
              <a:t>1</a:t>
            </a:r>
            <a:r>
              <a:rPr lang="en-US" sz="2200">
                <a:solidFill>
                  <a:srgbClr val="273239"/>
                </a:solidFill>
                <a:highlight>
                  <a:srgbClr val="FFFFFF"/>
                </a:highlight>
                <a:latin typeface="Nunito"/>
                <a:ea typeface="Nunito"/>
                <a:cs typeface="Nunito"/>
                <a:sym typeface="Nunito"/>
              </a:rPr>
              <a:t> = [ 0 0 0 ]</a:t>
            </a:r>
            <a:r>
              <a:rPr lang="en-US" sz="1850">
                <a:solidFill>
                  <a:srgbClr val="273239"/>
                </a:solidFill>
                <a:highlight>
                  <a:srgbClr val="FFFFFF"/>
                </a:highlight>
                <a:latin typeface="Nunito"/>
                <a:ea typeface="Nunito"/>
                <a:cs typeface="Nunito"/>
                <a:sym typeface="Nunito"/>
              </a:rPr>
              <a:t>T</a:t>
            </a:r>
            <a:r>
              <a:rPr lang="en-US" sz="2200">
                <a:solidFill>
                  <a:srgbClr val="273239"/>
                </a:solidFill>
                <a:highlight>
                  <a:srgbClr val="FFFFFF"/>
                </a:highlight>
                <a:latin typeface="Nunito"/>
                <a:ea typeface="Nunito"/>
                <a:cs typeface="Nunito"/>
                <a:sym typeface="Nunito"/>
              </a:rPr>
              <a:t> + [ -1 -1 1 ]</a:t>
            </a:r>
            <a:r>
              <a:rPr lang="en-US" sz="1850">
                <a:solidFill>
                  <a:srgbClr val="273239"/>
                </a:solidFill>
                <a:highlight>
                  <a:srgbClr val="FFFFFF"/>
                </a:highlight>
                <a:latin typeface="Nunito"/>
                <a:ea typeface="Nunito"/>
                <a:cs typeface="Nunito"/>
                <a:sym typeface="Nunito"/>
              </a:rPr>
              <a:t>T </a:t>
            </a:r>
            <a:r>
              <a:rPr lang="en-US" sz="2200">
                <a:solidFill>
                  <a:srgbClr val="273239"/>
                </a:solidFill>
                <a:highlight>
                  <a:srgbClr val="FFFFFF"/>
                </a:highlight>
                <a:latin typeface="Nunito"/>
                <a:ea typeface="Nunito"/>
                <a:cs typeface="Nunito"/>
                <a:sym typeface="Nunito"/>
              </a:rPr>
              <a:t>. [ -1 ] = [ 1 1 -1 ]</a:t>
            </a:r>
            <a:r>
              <a:rPr lang="en-US" sz="1850">
                <a:solidFill>
                  <a:srgbClr val="273239"/>
                </a:solidFill>
                <a:highlight>
                  <a:srgbClr val="FFFFFF"/>
                </a:highlight>
                <a:latin typeface="Nunito"/>
                <a:ea typeface="Nunito"/>
                <a:cs typeface="Nunito"/>
                <a:sym typeface="Nunito"/>
              </a:rPr>
              <a:t>T</a:t>
            </a:r>
            <a:endParaRPr sz="185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200">
                <a:solidFill>
                  <a:srgbClr val="273239"/>
                </a:solidFill>
                <a:highlight>
                  <a:srgbClr val="FFFFFF"/>
                </a:highlight>
                <a:latin typeface="Nunito"/>
                <a:ea typeface="Nunito"/>
                <a:cs typeface="Nunito"/>
                <a:sym typeface="Nunito"/>
              </a:rPr>
              <a:t>For the second iteration, the final weight of the first one will be used and so on.</a:t>
            </a:r>
            <a:endParaRPr sz="22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200">
                <a:solidFill>
                  <a:srgbClr val="273239"/>
                </a:solidFill>
                <a:highlight>
                  <a:srgbClr val="FFFFFF"/>
                </a:highlight>
                <a:latin typeface="Nunito"/>
                <a:ea typeface="Nunito"/>
                <a:cs typeface="Nunito"/>
                <a:sym typeface="Nunito"/>
              </a:rPr>
              <a:t>Second iteration –</a:t>
            </a:r>
            <a:endParaRPr sz="22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200">
                <a:solidFill>
                  <a:srgbClr val="273239"/>
                </a:solidFill>
                <a:highlight>
                  <a:srgbClr val="FFFFFF"/>
                </a:highlight>
                <a:latin typeface="Nunito"/>
                <a:ea typeface="Nunito"/>
                <a:cs typeface="Nunito"/>
                <a:sym typeface="Nunito"/>
              </a:rPr>
              <a:t>w(new) = [ 1 1 -1 ]</a:t>
            </a:r>
            <a:r>
              <a:rPr lang="en-US" sz="1850">
                <a:solidFill>
                  <a:srgbClr val="273239"/>
                </a:solidFill>
                <a:highlight>
                  <a:srgbClr val="FFFFFF"/>
                </a:highlight>
                <a:latin typeface="Nunito"/>
                <a:ea typeface="Nunito"/>
                <a:cs typeface="Nunito"/>
                <a:sym typeface="Nunito"/>
              </a:rPr>
              <a:t>T</a:t>
            </a:r>
            <a:r>
              <a:rPr lang="en-US" sz="2200">
                <a:solidFill>
                  <a:srgbClr val="273239"/>
                </a:solidFill>
                <a:highlight>
                  <a:srgbClr val="FFFFFF"/>
                </a:highlight>
                <a:latin typeface="Nunito"/>
                <a:ea typeface="Nunito"/>
                <a:cs typeface="Nunito"/>
                <a:sym typeface="Nunito"/>
              </a:rPr>
              <a:t> + [ -1 1 1 ]</a:t>
            </a:r>
            <a:r>
              <a:rPr lang="en-US" sz="1850">
                <a:solidFill>
                  <a:srgbClr val="273239"/>
                </a:solidFill>
                <a:highlight>
                  <a:srgbClr val="FFFFFF"/>
                </a:highlight>
                <a:latin typeface="Nunito"/>
                <a:ea typeface="Nunito"/>
                <a:cs typeface="Nunito"/>
                <a:sym typeface="Nunito"/>
              </a:rPr>
              <a:t>T</a:t>
            </a:r>
            <a:r>
              <a:rPr lang="en-US" sz="2200">
                <a:solidFill>
                  <a:srgbClr val="273239"/>
                </a:solidFill>
                <a:highlight>
                  <a:srgbClr val="FFFFFF"/>
                </a:highlight>
                <a:latin typeface="Nunito"/>
                <a:ea typeface="Nunito"/>
                <a:cs typeface="Nunito"/>
                <a:sym typeface="Nunito"/>
              </a:rPr>
              <a:t> . [ -1 ] = [ 2 0 -2 ]</a:t>
            </a:r>
            <a:r>
              <a:rPr lang="en-US" sz="1850">
                <a:solidFill>
                  <a:srgbClr val="273239"/>
                </a:solidFill>
                <a:highlight>
                  <a:srgbClr val="FFFFFF"/>
                </a:highlight>
                <a:latin typeface="Nunito"/>
                <a:ea typeface="Nunito"/>
                <a:cs typeface="Nunito"/>
                <a:sym typeface="Nunito"/>
              </a:rPr>
              <a:t>T</a:t>
            </a:r>
            <a:endParaRPr sz="185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200">
                <a:solidFill>
                  <a:srgbClr val="273239"/>
                </a:solidFill>
                <a:highlight>
                  <a:srgbClr val="FFFFFF"/>
                </a:highlight>
                <a:latin typeface="Nunito"/>
                <a:ea typeface="Nunito"/>
                <a:cs typeface="Nunito"/>
                <a:sym typeface="Nunito"/>
              </a:rPr>
              <a:t>Third iteration – </a:t>
            </a:r>
            <a:endParaRPr sz="22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200">
                <a:solidFill>
                  <a:srgbClr val="273239"/>
                </a:solidFill>
                <a:highlight>
                  <a:srgbClr val="FFFFFF"/>
                </a:highlight>
                <a:latin typeface="Nunito"/>
                <a:ea typeface="Nunito"/>
                <a:cs typeface="Nunito"/>
                <a:sym typeface="Nunito"/>
              </a:rPr>
              <a:t>w(new) = [ 2 0 -2]</a:t>
            </a:r>
            <a:r>
              <a:rPr lang="en-US" sz="1850">
                <a:solidFill>
                  <a:srgbClr val="273239"/>
                </a:solidFill>
                <a:highlight>
                  <a:srgbClr val="FFFFFF"/>
                </a:highlight>
                <a:latin typeface="Nunito"/>
                <a:ea typeface="Nunito"/>
                <a:cs typeface="Nunito"/>
                <a:sym typeface="Nunito"/>
              </a:rPr>
              <a:t>T</a:t>
            </a:r>
            <a:r>
              <a:rPr lang="en-US" sz="2200">
                <a:solidFill>
                  <a:srgbClr val="273239"/>
                </a:solidFill>
                <a:highlight>
                  <a:srgbClr val="FFFFFF"/>
                </a:highlight>
                <a:latin typeface="Nunito"/>
                <a:ea typeface="Nunito"/>
                <a:cs typeface="Nunito"/>
                <a:sym typeface="Nunito"/>
              </a:rPr>
              <a:t> + [ 1 -1 1 ]</a:t>
            </a:r>
            <a:r>
              <a:rPr lang="en-US" sz="1850">
                <a:solidFill>
                  <a:srgbClr val="273239"/>
                </a:solidFill>
                <a:highlight>
                  <a:srgbClr val="FFFFFF"/>
                </a:highlight>
                <a:latin typeface="Nunito"/>
                <a:ea typeface="Nunito"/>
                <a:cs typeface="Nunito"/>
                <a:sym typeface="Nunito"/>
              </a:rPr>
              <a:t>T</a:t>
            </a:r>
            <a:r>
              <a:rPr lang="en-US" sz="2200">
                <a:solidFill>
                  <a:srgbClr val="273239"/>
                </a:solidFill>
                <a:highlight>
                  <a:srgbClr val="FFFFFF"/>
                </a:highlight>
                <a:latin typeface="Nunito"/>
                <a:ea typeface="Nunito"/>
                <a:cs typeface="Nunito"/>
                <a:sym typeface="Nunito"/>
              </a:rPr>
              <a:t> . [ -1 ] = [ 1 1 -3 ]</a:t>
            </a:r>
            <a:r>
              <a:rPr lang="en-US" sz="1850">
                <a:solidFill>
                  <a:srgbClr val="273239"/>
                </a:solidFill>
                <a:highlight>
                  <a:srgbClr val="FFFFFF"/>
                </a:highlight>
                <a:latin typeface="Nunito"/>
                <a:ea typeface="Nunito"/>
                <a:cs typeface="Nunito"/>
                <a:sym typeface="Nunito"/>
              </a:rPr>
              <a:t>T</a:t>
            </a:r>
            <a:endParaRPr sz="185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200">
                <a:solidFill>
                  <a:srgbClr val="273239"/>
                </a:solidFill>
                <a:highlight>
                  <a:srgbClr val="FFFFFF"/>
                </a:highlight>
                <a:latin typeface="Nunito"/>
                <a:ea typeface="Nunito"/>
                <a:cs typeface="Nunito"/>
                <a:sym typeface="Nunito"/>
              </a:rPr>
              <a:t>Fourth iteration – </a:t>
            </a:r>
            <a:endParaRPr sz="22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200">
                <a:solidFill>
                  <a:srgbClr val="273239"/>
                </a:solidFill>
                <a:highlight>
                  <a:srgbClr val="FFFFFF"/>
                </a:highlight>
                <a:latin typeface="Nunito"/>
                <a:ea typeface="Nunito"/>
                <a:cs typeface="Nunito"/>
                <a:sym typeface="Nunito"/>
              </a:rPr>
              <a:t>w(new) = [ 1 1 -3]</a:t>
            </a:r>
            <a:r>
              <a:rPr lang="en-US" sz="1850">
                <a:solidFill>
                  <a:srgbClr val="273239"/>
                </a:solidFill>
                <a:highlight>
                  <a:srgbClr val="FFFFFF"/>
                </a:highlight>
                <a:latin typeface="Nunito"/>
                <a:ea typeface="Nunito"/>
                <a:cs typeface="Nunito"/>
                <a:sym typeface="Nunito"/>
              </a:rPr>
              <a:t>T</a:t>
            </a:r>
            <a:r>
              <a:rPr lang="en-US" sz="2200">
                <a:solidFill>
                  <a:srgbClr val="273239"/>
                </a:solidFill>
                <a:highlight>
                  <a:srgbClr val="FFFFFF"/>
                </a:highlight>
                <a:latin typeface="Nunito"/>
                <a:ea typeface="Nunito"/>
                <a:cs typeface="Nunito"/>
                <a:sym typeface="Nunito"/>
              </a:rPr>
              <a:t> + [ 1 1 1 ]</a:t>
            </a:r>
            <a:r>
              <a:rPr lang="en-US" sz="1850">
                <a:solidFill>
                  <a:srgbClr val="273239"/>
                </a:solidFill>
                <a:highlight>
                  <a:srgbClr val="FFFFFF"/>
                </a:highlight>
                <a:latin typeface="Nunito"/>
                <a:ea typeface="Nunito"/>
                <a:cs typeface="Nunito"/>
                <a:sym typeface="Nunito"/>
              </a:rPr>
              <a:t>T</a:t>
            </a:r>
            <a:r>
              <a:rPr lang="en-US" sz="2200">
                <a:solidFill>
                  <a:srgbClr val="273239"/>
                </a:solidFill>
                <a:highlight>
                  <a:srgbClr val="FFFFFF"/>
                </a:highlight>
                <a:latin typeface="Nunito"/>
                <a:ea typeface="Nunito"/>
                <a:cs typeface="Nunito"/>
                <a:sym typeface="Nunito"/>
              </a:rPr>
              <a:t> . [ 1 ] = [ 2 2 -2 ]</a:t>
            </a:r>
            <a:r>
              <a:rPr lang="en-US" sz="1850">
                <a:solidFill>
                  <a:srgbClr val="273239"/>
                </a:solidFill>
                <a:highlight>
                  <a:srgbClr val="FFFFFF"/>
                </a:highlight>
                <a:latin typeface="Nunito"/>
                <a:ea typeface="Nunito"/>
                <a:cs typeface="Nunito"/>
                <a:sym typeface="Nunito"/>
              </a:rPr>
              <a:t>T</a:t>
            </a:r>
            <a:endParaRPr sz="185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2200">
                <a:solidFill>
                  <a:srgbClr val="273239"/>
                </a:solidFill>
                <a:highlight>
                  <a:srgbClr val="FFFFFF"/>
                </a:highlight>
                <a:latin typeface="Nunito"/>
                <a:ea typeface="Nunito"/>
                <a:cs typeface="Nunito"/>
                <a:sym typeface="Nunito"/>
              </a:rPr>
              <a:t>So, the final weight matrix is [ 2 2 -2 ]</a:t>
            </a:r>
            <a:r>
              <a:rPr lang="en-US" sz="1850">
                <a:solidFill>
                  <a:srgbClr val="273239"/>
                </a:solidFill>
                <a:highlight>
                  <a:srgbClr val="FFFFFF"/>
                </a:highlight>
                <a:latin typeface="Nunito"/>
                <a:ea typeface="Nunito"/>
                <a:cs typeface="Nunito"/>
                <a:sym typeface="Nunito"/>
              </a:rPr>
              <a:t>T</a:t>
            </a:r>
            <a:endParaRPr sz="1850">
              <a:solidFill>
                <a:srgbClr val="273239"/>
              </a:solidFill>
              <a:highlight>
                <a:srgbClr val="FFFFFF"/>
              </a:highlight>
              <a:latin typeface="Nunito"/>
              <a:ea typeface="Nunito"/>
              <a:cs typeface="Nunito"/>
              <a:sym typeface="Nunito"/>
            </a:endParaRPr>
          </a:p>
          <a:p>
            <a:pPr marL="0" lvl="0" indent="0" algn="l" rtl="0">
              <a:spcBef>
                <a:spcPts val="800"/>
              </a:spcBef>
              <a:spcAft>
                <a:spcPts val="0"/>
              </a:spcAft>
              <a:buNone/>
            </a:pPr>
            <a:endParaRPr sz="39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2c00b9abfbc_0_13"/>
          <p:cNvSpPr txBox="1">
            <a:spLocks noGrp="1"/>
          </p:cNvSpPr>
          <p:nvPr>
            <p:ph type="title"/>
          </p:nvPr>
        </p:nvSpPr>
        <p:spPr>
          <a:xfrm>
            <a:off x="11138525" y="1457637"/>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306" name="Google Shape;306;g2c00b9abfbc_0_13"/>
          <p:cNvSpPr txBox="1">
            <a:spLocks noGrp="1"/>
          </p:cNvSpPr>
          <p:nvPr>
            <p:ph type="body" idx="1"/>
          </p:nvPr>
        </p:nvSpPr>
        <p:spPr>
          <a:xfrm>
            <a:off x="257175" y="154300"/>
            <a:ext cx="8726700" cy="65151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900">
                <a:solidFill>
                  <a:srgbClr val="273239"/>
                </a:solidFill>
                <a:highlight>
                  <a:srgbClr val="FFFFFF"/>
                </a:highlight>
                <a:latin typeface="Nunito"/>
                <a:ea typeface="Nunito"/>
                <a:cs typeface="Nunito"/>
                <a:sym typeface="Nunito"/>
              </a:rPr>
              <a:t>Testing the Network:</a:t>
            </a: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None/>
            </a:pP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None/>
            </a:pP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None/>
            </a:pP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None/>
            </a:pP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None/>
            </a:pP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None/>
            </a:pP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None/>
            </a:pP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None/>
            </a:pP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None/>
            </a:pP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1900">
                <a:solidFill>
                  <a:srgbClr val="273239"/>
                </a:solidFill>
                <a:highlight>
                  <a:srgbClr val="FFFFFF"/>
                </a:highlight>
                <a:latin typeface="Nunito"/>
                <a:ea typeface="Nunito"/>
                <a:cs typeface="Nunito"/>
                <a:sym typeface="Nunito"/>
              </a:rPr>
              <a:t> For x</a:t>
            </a:r>
            <a:r>
              <a:rPr lang="en-US" sz="1550">
                <a:solidFill>
                  <a:srgbClr val="273239"/>
                </a:solidFill>
                <a:highlight>
                  <a:srgbClr val="FFFFFF"/>
                </a:highlight>
                <a:latin typeface="Nunito"/>
                <a:ea typeface="Nunito"/>
                <a:cs typeface="Nunito"/>
                <a:sym typeface="Nunito"/>
              </a:rPr>
              <a:t>1</a:t>
            </a:r>
            <a:r>
              <a:rPr lang="en-US" sz="1900">
                <a:solidFill>
                  <a:srgbClr val="273239"/>
                </a:solidFill>
                <a:highlight>
                  <a:srgbClr val="FFFFFF"/>
                </a:highlight>
                <a:latin typeface="Nunito"/>
                <a:ea typeface="Nunito"/>
                <a:cs typeface="Nunito"/>
                <a:sym typeface="Nunito"/>
              </a:rPr>
              <a:t> = -1, x</a:t>
            </a:r>
            <a:r>
              <a:rPr lang="en-US" sz="1550">
                <a:solidFill>
                  <a:srgbClr val="273239"/>
                </a:solidFill>
                <a:highlight>
                  <a:srgbClr val="FFFFFF"/>
                </a:highlight>
                <a:latin typeface="Nunito"/>
                <a:ea typeface="Nunito"/>
                <a:cs typeface="Nunito"/>
                <a:sym typeface="Nunito"/>
              </a:rPr>
              <a:t>2</a:t>
            </a:r>
            <a:r>
              <a:rPr lang="en-US" sz="1900">
                <a:solidFill>
                  <a:srgbClr val="273239"/>
                </a:solidFill>
                <a:highlight>
                  <a:srgbClr val="FFFFFF"/>
                </a:highlight>
                <a:latin typeface="Nunito"/>
                <a:ea typeface="Nunito"/>
                <a:cs typeface="Nunito"/>
                <a:sym typeface="Nunito"/>
              </a:rPr>
              <a:t> = -1, b = 1, Y = (-1)(2) + (-1)(2) + (1)(-2) = -6</a:t>
            </a: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1900">
                <a:solidFill>
                  <a:srgbClr val="273239"/>
                </a:solidFill>
                <a:highlight>
                  <a:srgbClr val="FFFFFF"/>
                </a:highlight>
                <a:latin typeface="Nunito"/>
                <a:ea typeface="Nunito"/>
                <a:cs typeface="Nunito"/>
                <a:sym typeface="Nunito"/>
              </a:rPr>
              <a:t>For x</a:t>
            </a:r>
            <a:r>
              <a:rPr lang="en-US" sz="1550">
                <a:solidFill>
                  <a:srgbClr val="273239"/>
                </a:solidFill>
                <a:highlight>
                  <a:srgbClr val="FFFFFF"/>
                </a:highlight>
                <a:latin typeface="Nunito"/>
                <a:ea typeface="Nunito"/>
                <a:cs typeface="Nunito"/>
                <a:sym typeface="Nunito"/>
              </a:rPr>
              <a:t>1</a:t>
            </a:r>
            <a:r>
              <a:rPr lang="en-US" sz="1900">
                <a:solidFill>
                  <a:srgbClr val="273239"/>
                </a:solidFill>
                <a:highlight>
                  <a:srgbClr val="FFFFFF"/>
                </a:highlight>
                <a:latin typeface="Nunito"/>
                <a:ea typeface="Nunito"/>
                <a:cs typeface="Nunito"/>
                <a:sym typeface="Nunito"/>
              </a:rPr>
              <a:t> = -1, x</a:t>
            </a:r>
            <a:r>
              <a:rPr lang="en-US" sz="1550">
                <a:solidFill>
                  <a:srgbClr val="273239"/>
                </a:solidFill>
                <a:highlight>
                  <a:srgbClr val="FFFFFF"/>
                </a:highlight>
                <a:latin typeface="Nunito"/>
                <a:ea typeface="Nunito"/>
                <a:cs typeface="Nunito"/>
                <a:sym typeface="Nunito"/>
              </a:rPr>
              <a:t>2</a:t>
            </a:r>
            <a:r>
              <a:rPr lang="en-US" sz="1900">
                <a:solidFill>
                  <a:srgbClr val="273239"/>
                </a:solidFill>
                <a:highlight>
                  <a:srgbClr val="FFFFFF"/>
                </a:highlight>
                <a:latin typeface="Nunito"/>
                <a:ea typeface="Nunito"/>
                <a:cs typeface="Nunito"/>
                <a:sym typeface="Nunito"/>
              </a:rPr>
              <a:t> = 1, b = 1, Y = (-1)(2) + (1)(2) + (1)(-2) = -2</a:t>
            </a: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1900">
                <a:solidFill>
                  <a:srgbClr val="273239"/>
                </a:solidFill>
                <a:highlight>
                  <a:srgbClr val="FFFFFF"/>
                </a:highlight>
                <a:latin typeface="Nunito"/>
                <a:ea typeface="Nunito"/>
                <a:cs typeface="Nunito"/>
                <a:sym typeface="Nunito"/>
              </a:rPr>
              <a:t>For x</a:t>
            </a:r>
            <a:r>
              <a:rPr lang="en-US" sz="1550">
                <a:solidFill>
                  <a:srgbClr val="273239"/>
                </a:solidFill>
                <a:highlight>
                  <a:srgbClr val="FFFFFF"/>
                </a:highlight>
                <a:latin typeface="Nunito"/>
                <a:ea typeface="Nunito"/>
                <a:cs typeface="Nunito"/>
                <a:sym typeface="Nunito"/>
              </a:rPr>
              <a:t>1</a:t>
            </a:r>
            <a:r>
              <a:rPr lang="en-US" sz="1900">
                <a:solidFill>
                  <a:srgbClr val="273239"/>
                </a:solidFill>
                <a:highlight>
                  <a:srgbClr val="FFFFFF"/>
                </a:highlight>
                <a:latin typeface="Nunito"/>
                <a:ea typeface="Nunito"/>
                <a:cs typeface="Nunito"/>
                <a:sym typeface="Nunito"/>
              </a:rPr>
              <a:t> = 1, x</a:t>
            </a:r>
            <a:r>
              <a:rPr lang="en-US" sz="1550">
                <a:solidFill>
                  <a:srgbClr val="273239"/>
                </a:solidFill>
                <a:highlight>
                  <a:srgbClr val="FFFFFF"/>
                </a:highlight>
                <a:latin typeface="Nunito"/>
                <a:ea typeface="Nunito"/>
                <a:cs typeface="Nunito"/>
                <a:sym typeface="Nunito"/>
              </a:rPr>
              <a:t>2</a:t>
            </a:r>
            <a:r>
              <a:rPr lang="en-US" sz="1900">
                <a:solidFill>
                  <a:srgbClr val="273239"/>
                </a:solidFill>
                <a:highlight>
                  <a:srgbClr val="FFFFFF"/>
                </a:highlight>
                <a:latin typeface="Nunito"/>
                <a:ea typeface="Nunito"/>
                <a:cs typeface="Nunito"/>
                <a:sym typeface="Nunito"/>
              </a:rPr>
              <a:t> = -1, b = 1, Y = (1)(2) + (-1)(2) + (1)(-2) = -2</a:t>
            </a: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1900">
                <a:solidFill>
                  <a:srgbClr val="273239"/>
                </a:solidFill>
                <a:highlight>
                  <a:srgbClr val="FFFFFF"/>
                </a:highlight>
                <a:latin typeface="Nunito"/>
                <a:ea typeface="Nunito"/>
                <a:cs typeface="Nunito"/>
                <a:sym typeface="Nunito"/>
              </a:rPr>
              <a:t>For x</a:t>
            </a:r>
            <a:r>
              <a:rPr lang="en-US" sz="1550">
                <a:solidFill>
                  <a:srgbClr val="273239"/>
                </a:solidFill>
                <a:highlight>
                  <a:srgbClr val="FFFFFF"/>
                </a:highlight>
                <a:latin typeface="Nunito"/>
                <a:ea typeface="Nunito"/>
                <a:cs typeface="Nunito"/>
                <a:sym typeface="Nunito"/>
              </a:rPr>
              <a:t>1</a:t>
            </a:r>
            <a:r>
              <a:rPr lang="en-US" sz="1900">
                <a:solidFill>
                  <a:srgbClr val="273239"/>
                </a:solidFill>
                <a:highlight>
                  <a:srgbClr val="FFFFFF"/>
                </a:highlight>
                <a:latin typeface="Nunito"/>
                <a:ea typeface="Nunito"/>
                <a:cs typeface="Nunito"/>
                <a:sym typeface="Nunito"/>
              </a:rPr>
              <a:t> = 1, x</a:t>
            </a:r>
            <a:r>
              <a:rPr lang="en-US" sz="1550">
                <a:solidFill>
                  <a:srgbClr val="273239"/>
                </a:solidFill>
                <a:highlight>
                  <a:srgbClr val="FFFFFF"/>
                </a:highlight>
                <a:latin typeface="Nunito"/>
                <a:ea typeface="Nunito"/>
                <a:cs typeface="Nunito"/>
                <a:sym typeface="Nunito"/>
              </a:rPr>
              <a:t>2</a:t>
            </a:r>
            <a:r>
              <a:rPr lang="en-US" sz="1900">
                <a:solidFill>
                  <a:srgbClr val="273239"/>
                </a:solidFill>
                <a:highlight>
                  <a:srgbClr val="FFFFFF"/>
                </a:highlight>
                <a:latin typeface="Nunito"/>
                <a:ea typeface="Nunito"/>
                <a:cs typeface="Nunito"/>
                <a:sym typeface="Nunito"/>
              </a:rPr>
              <a:t> = 1, b = 1, Y = (1)(2) + (1)(2) + (1)(-2) = 2</a:t>
            </a:r>
            <a:endParaRPr sz="1900">
              <a:solidFill>
                <a:srgbClr val="273239"/>
              </a:solidFill>
              <a:highlight>
                <a:srgbClr val="FFFFFF"/>
              </a:highlight>
              <a:latin typeface="Nunito"/>
              <a:ea typeface="Nunito"/>
              <a:cs typeface="Nunito"/>
              <a:sym typeface="Nunito"/>
            </a:endParaRPr>
          </a:p>
          <a:p>
            <a:pPr marL="0" lvl="0" indent="0" algn="l" rtl="0">
              <a:lnSpc>
                <a:spcPct val="115000"/>
              </a:lnSpc>
              <a:spcBef>
                <a:spcPts val="800"/>
              </a:spcBef>
              <a:spcAft>
                <a:spcPts val="0"/>
              </a:spcAft>
              <a:buClr>
                <a:schemeClr val="dk1"/>
              </a:buClr>
              <a:buSzPts val="1100"/>
              <a:buFont typeface="Arial"/>
              <a:buNone/>
            </a:pPr>
            <a:r>
              <a:rPr lang="en-US" sz="1900">
                <a:solidFill>
                  <a:srgbClr val="273239"/>
                </a:solidFill>
                <a:highlight>
                  <a:srgbClr val="FFFFFF"/>
                </a:highlight>
                <a:latin typeface="Nunito"/>
                <a:ea typeface="Nunito"/>
                <a:cs typeface="Nunito"/>
                <a:sym typeface="Nunito"/>
              </a:rPr>
              <a:t>The results are all compatible with the original table.</a:t>
            </a:r>
            <a:endParaRPr sz="1900">
              <a:solidFill>
                <a:srgbClr val="273239"/>
              </a:solidFill>
              <a:highlight>
                <a:srgbClr val="FFFFFF"/>
              </a:highlight>
              <a:latin typeface="Nunito"/>
              <a:ea typeface="Nunito"/>
              <a:cs typeface="Nunito"/>
              <a:sym typeface="Nunito"/>
            </a:endParaRPr>
          </a:p>
          <a:p>
            <a:pPr marL="0" lvl="0" indent="0" algn="l" rtl="0">
              <a:spcBef>
                <a:spcPts val="800"/>
              </a:spcBef>
              <a:spcAft>
                <a:spcPts val="0"/>
              </a:spcAft>
              <a:buNone/>
            </a:pPr>
            <a:endParaRPr/>
          </a:p>
        </p:txBody>
      </p:sp>
      <p:pic>
        <p:nvPicPr>
          <p:cNvPr id="307" name="Google Shape;307;g2c00b9abfbc_0_13"/>
          <p:cNvPicPr preferRelativeResize="0"/>
          <p:nvPr/>
        </p:nvPicPr>
        <p:blipFill>
          <a:blip r:embed="rId3">
            <a:alphaModFix/>
          </a:blip>
          <a:stretch>
            <a:fillRect/>
          </a:stretch>
        </p:blipFill>
        <p:spPr>
          <a:xfrm>
            <a:off x="1119188" y="960125"/>
            <a:ext cx="6905625" cy="3103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2c00b9abfbc_0_20"/>
          <p:cNvSpPr txBox="1">
            <a:spLocks noGrp="1"/>
          </p:cNvSpPr>
          <p:nvPr>
            <p:ph type="body" idx="1"/>
          </p:nvPr>
        </p:nvSpPr>
        <p:spPr>
          <a:xfrm>
            <a:off x="457200" y="394325"/>
            <a:ext cx="8229600" cy="5732100"/>
          </a:xfrm>
          <a:prstGeom prst="rect">
            <a:avLst/>
          </a:prstGeom>
        </p:spPr>
        <p:txBody>
          <a:bodyPr spcFirstLastPara="1" wrap="square" lIns="91425" tIns="45700" rIns="91425" bIns="45700" anchor="t" anchorCtr="0">
            <a:noAutofit/>
          </a:bodyPr>
          <a:lstStyle/>
          <a:p>
            <a:pPr marL="342900" lvl="0" indent="-342900" algn="l" rtl="0">
              <a:lnSpc>
                <a:spcPct val="90000"/>
              </a:lnSpc>
              <a:spcBef>
                <a:spcPts val="600"/>
              </a:spcBef>
              <a:spcAft>
                <a:spcPts val="0"/>
              </a:spcAft>
              <a:buClr>
                <a:srgbClr val="FF0000"/>
              </a:buClr>
              <a:buSzPts val="3000"/>
              <a:buFont typeface="Arial"/>
              <a:buNone/>
            </a:pPr>
            <a:r>
              <a:rPr lang="en-US" sz="2600">
                <a:solidFill>
                  <a:srgbClr val="FF0000"/>
                </a:solidFill>
                <a:latin typeface="Times New Roman"/>
                <a:ea typeface="Times New Roman"/>
                <a:cs typeface="Times New Roman"/>
                <a:sym typeface="Times New Roman"/>
              </a:rPr>
              <a:t>b)Pavlov</a:t>
            </a:r>
            <a:r>
              <a:rPr lang="en-US" sz="2600">
                <a:latin typeface="Times New Roman"/>
                <a:ea typeface="Times New Roman"/>
                <a:cs typeface="Times New Roman"/>
                <a:sym typeface="Times New Roman"/>
              </a:rPr>
              <a:t> : “grandmother gives a chocolate to her  dogs” called classical conditioning </a:t>
            </a:r>
            <a:endParaRPr sz="2600">
              <a:latin typeface="Times New Roman"/>
              <a:ea typeface="Times New Roman"/>
              <a:cs typeface="Times New Roman"/>
              <a:sym typeface="Times New Roman"/>
            </a:endParaRPr>
          </a:p>
          <a:p>
            <a:pPr marL="342900" lvl="0" indent="-317500" algn="l" rtl="0">
              <a:lnSpc>
                <a:spcPct val="90000"/>
              </a:lnSpc>
              <a:spcBef>
                <a:spcPts val="600"/>
              </a:spcBef>
              <a:spcAft>
                <a:spcPts val="0"/>
              </a:spcAft>
              <a:buSzPts val="2600"/>
              <a:buFont typeface="Times New Roman"/>
              <a:buChar char="•"/>
            </a:pPr>
            <a:r>
              <a:rPr lang="en-US" sz="2600">
                <a:latin typeface="Times New Roman"/>
                <a:ea typeface="Times New Roman"/>
                <a:cs typeface="Times New Roman"/>
                <a:sym typeface="Times New Roman"/>
              </a:rPr>
              <a:t>Dogs are trained with food by ringing  a bell </a:t>
            </a:r>
            <a:endParaRPr sz="2600">
              <a:latin typeface="Times New Roman"/>
              <a:ea typeface="Times New Roman"/>
              <a:cs typeface="Times New Roman"/>
              <a:sym typeface="Times New Roman"/>
            </a:endParaRPr>
          </a:p>
          <a:p>
            <a:pPr marL="342900" lvl="0" indent="-317500" algn="l" rtl="0">
              <a:lnSpc>
                <a:spcPct val="90000"/>
              </a:lnSpc>
              <a:spcBef>
                <a:spcPts val="600"/>
              </a:spcBef>
              <a:spcAft>
                <a:spcPts val="0"/>
              </a:spcAft>
              <a:buSzPts val="2600"/>
              <a:buFont typeface="Times New Roman"/>
              <a:buChar char="•"/>
            </a:pPr>
            <a:r>
              <a:rPr lang="en-US" sz="2600">
                <a:latin typeface="Times New Roman"/>
                <a:ea typeface="Times New Roman"/>
                <a:cs typeface="Times New Roman"/>
                <a:sym typeface="Times New Roman"/>
              </a:rPr>
              <a:t>The strength of synapse b/n hearing bell and saliva reflex is fired.</a:t>
            </a:r>
            <a:endParaRPr sz="2600">
              <a:latin typeface="Times New Roman"/>
              <a:ea typeface="Times New Roman"/>
              <a:cs typeface="Times New Roman"/>
              <a:sym typeface="Times New Roman"/>
            </a:endParaRPr>
          </a:p>
          <a:p>
            <a:pPr marL="0" lvl="0" indent="0" algn="l" rtl="0">
              <a:lnSpc>
                <a:spcPct val="90000"/>
              </a:lnSpc>
              <a:spcBef>
                <a:spcPts val="600"/>
              </a:spcBef>
              <a:spcAft>
                <a:spcPts val="0"/>
              </a:spcAft>
              <a:buNone/>
            </a:pPr>
            <a:endParaRPr sz="2600">
              <a:latin typeface="Times New Roman"/>
              <a:ea typeface="Times New Roman"/>
              <a:cs typeface="Times New Roman"/>
              <a:sym typeface="Times New Roman"/>
            </a:endParaRPr>
          </a:p>
          <a:p>
            <a:pPr marL="0" lvl="0" indent="0" algn="l" rtl="0">
              <a:lnSpc>
                <a:spcPct val="90000"/>
              </a:lnSpc>
              <a:spcBef>
                <a:spcPts val="600"/>
              </a:spcBef>
              <a:spcAft>
                <a:spcPts val="0"/>
              </a:spcAft>
              <a:buNone/>
            </a:pPr>
            <a:r>
              <a:rPr lang="en-US" sz="2600">
                <a:latin typeface="Times New Roman"/>
                <a:ea typeface="Times New Roman"/>
                <a:cs typeface="Times New Roman"/>
                <a:sym typeface="Times New Roman"/>
              </a:rPr>
              <a:t>Stimulus- something that exists in the surroundings or that is presented</a:t>
            </a:r>
            <a:endParaRPr sz="2600">
              <a:latin typeface="Times New Roman"/>
              <a:ea typeface="Times New Roman"/>
              <a:cs typeface="Times New Roman"/>
              <a:sym typeface="Times New Roman"/>
            </a:endParaRPr>
          </a:p>
          <a:p>
            <a:pPr marL="0" lvl="0" indent="0" algn="l" rtl="0">
              <a:lnSpc>
                <a:spcPct val="90000"/>
              </a:lnSpc>
              <a:spcBef>
                <a:spcPts val="600"/>
              </a:spcBef>
              <a:spcAft>
                <a:spcPts val="0"/>
              </a:spcAft>
              <a:buNone/>
            </a:pPr>
            <a:endParaRPr sz="2600">
              <a:latin typeface="Times New Roman"/>
              <a:ea typeface="Times New Roman"/>
              <a:cs typeface="Times New Roman"/>
              <a:sym typeface="Times New Roman"/>
            </a:endParaRPr>
          </a:p>
          <a:p>
            <a:pPr marL="0" lvl="0" indent="0" algn="l" rtl="0">
              <a:lnSpc>
                <a:spcPct val="90000"/>
              </a:lnSpc>
              <a:spcBef>
                <a:spcPts val="600"/>
              </a:spcBef>
              <a:spcAft>
                <a:spcPts val="0"/>
              </a:spcAft>
              <a:buNone/>
            </a:pPr>
            <a:r>
              <a:rPr lang="en-US" sz="2600">
                <a:latin typeface="Times New Roman"/>
                <a:ea typeface="Times New Roman"/>
                <a:cs typeface="Times New Roman"/>
                <a:sym typeface="Times New Roman"/>
              </a:rPr>
              <a:t>Response- How the animal responds to the stimulus</a:t>
            </a:r>
            <a:endParaRPr sz="2600">
              <a:latin typeface="Times New Roman"/>
              <a:ea typeface="Times New Roman"/>
              <a:cs typeface="Times New Roman"/>
              <a:sym typeface="Times New Roman"/>
            </a:endParaRPr>
          </a:p>
          <a:p>
            <a:pPr marL="0" lvl="0" indent="0" algn="l" rtl="0">
              <a:lnSpc>
                <a:spcPct val="90000"/>
              </a:lnSpc>
              <a:spcBef>
                <a:spcPts val="600"/>
              </a:spcBef>
              <a:spcAft>
                <a:spcPts val="0"/>
              </a:spcAft>
              <a:buNone/>
            </a:pPr>
            <a:endParaRPr sz="2600">
              <a:latin typeface="Times New Roman"/>
              <a:ea typeface="Times New Roman"/>
              <a:cs typeface="Times New Roman"/>
              <a:sym typeface="Times New Roman"/>
            </a:endParaRPr>
          </a:p>
          <a:p>
            <a:pPr marL="0" lvl="0" indent="0" algn="l" rtl="0">
              <a:lnSpc>
                <a:spcPct val="90000"/>
              </a:lnSpc>
              <a:spcBef>
                <a:spcPts val="600"/>
              </a:spcBef>
              <a:spcAft>
                <a:spcPts val="0"/>
              </a:spcAft>
              <a:buNone/>
            </a:pPr>
            <a:endParaRPr sz="2600">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26b488b5585_0_4"/>
          <p:cNvSpPr txBox="1">
            <a:spLocks noGrp="1"/>
          </p:cNvSpPr>
          <p:nvPr>
            <p:ph type="body" idx="1"/>
          </p:nvPr>
        </p:nvSpPr>
        <p:spPr>
          <a:xfrm>
            <a:off x="457200" y="394325"/>
            <a:ext cx="8229600" cy="5732100"/>
          </a:xfrm>
          <a:prstGeom prst="rect">
            <a:avLst/>
          </a:prstGeom>
        </p:spPr>
        <p:txBody>
          <a:bodyPr spcFirstLastPara="1" wrap="square" lIns="91425" tIns="45700" rIns="91425" bIns="45700" anchor="t" anchorCtr="0">
            <a:noAutofit/>
          </a:bodyPr>
          <a:lstStyle/>
          <a:p>
            <a:pPr marL="457200" lvl="0" indent="-393700" algn="l" rtl="0">
              <a:lnSpc>
                <a:spcPct val="90000"/>
              </a:lnSpc>
              <a:spcBef>
                <a:spcPts val="600"/>
              </a:spcBef>
              <a:spcAft>
                <a:spcPts val="0"/>
              </a:spcAft>
              <a:buSzPts val="2600"/>
              <a:buFont typeface="Times New Roman"/>
              <a:buAutoNum type="arabicPeriod"/>
            </a:pPr>
            <a:r>
              <a:rPr lang="en-US" sz="2600">
                <a:latin typeface="Times New Roman"/>
                <a:ea typeface="Times New Roman"/>
                <a:cs typeface="Times New Roman"/>
                <a:sym typeface="Times New Roman"/>
              </a:rPr>
              <a:t>The unconditioned stimulus  (US)</a:t>
            </a:r>
            <a:endParaRPr sz="2600">
              <a:latin typeface="Times New Roman"/>
              <a:ea typeface="Times New Roman"/>
              <a:cs typeface="Times New Roman"/>
              <a:sym typeface="Times New Roman"/>
            </a:endParaRPr>
          </a:p>
          <a:p>
            <a:pPr marL="457200" lvl="0" indent="-393700" algn="l" rtl="0">
              <a:lnSpc>
                <a:spcPct val="90000"/>
              </a:lnSpc>
              <a:spcBef>
                <a:spcPts val="0"/>
              </a:spcBef>
              <a:spcAft>
                <a:spcPts val="0"/>
              </a:spcAft>
              <a:buSzPts val="2600"/>
              <a:buFont typeface="Times New Roman"/>
              <a:buAutoNum type="arabicPeriod"/>
            </a:pPr>
            <a:r>
              <a:rPr lang="en-US" sz="2600">
                <a:latin typeface="Times New Roman"/>
                <a:ea typeface="Times New Roman"/>
                <a:cs typeface="Times New Roman"/>
                <a:sym typeface="Times New Roman"/>
              </a:rPr>
              <a:t>The Unconditioned Response (UR)</a:t>
            </a:r>
            <a:endParaRPr sz="2600">
              <a:latin typeface="Times New Roman"/>
              <a:ea typeface="Times New Roman"/>
              <a:cs typeface="Times New Roman"/>
              <a:sym typeface="Times New Roman"/>
            </a:endParaRPr>
          </a:p>
          <a:p>
            <a:pPr marL="457200" lvl="0" indent="-393700" algn="l" rtl="0">
              <a:lnSpc>
                <a:spcPct val="90000"/>
              </a:lnSpc>
              <a:spcBef>
                <a:spcPts val="0"/>
              </a:spcBef>
              <a:spcAft>
                <a:spcPts val="0"/>
              </a:spcAft>
              <a:buSzPts val="2600"/>
              <a:buFont typeface="Times New Roman"/>
              <a:buAutoNum type="arabicPeriod"/>
            </a:pPr>
            <a:r>
              <a:rPr lang="en-US" sz="2600">
                <a:latin typeface="Times New Roman"/>
                <a:ea typeface="Times New Roman"/>
                <a:cs typeface="Times New Roman"/>
                <a:sym typeface="Times New Roman"/>
              </a:rPr>
              <a:t>The neutral stimulus (NS)</a:t>
            </a:r>
            <a:endParaRPr sz="2600">
              <a:latin typeface="Times New Roman"/>
              <a:ea typeface="Times New Roman"/>
              <a:cs typeface="Times New Roman"/>
              <a:sym typeface="Times New Roman"/>
            </a:endParaRPr>
          </a:p>
          <a:p>
            <a:pPr marL="457200" lvl="0" indent="-393700" algn="l" rtl="0">
              <a:lnSpc>
                <a:spcPct val="90000"/>
              </a:lnSpc>
              <a:spcBef>
                <a:spcPts val="0"/>
              </a:spcBef>
              <a:spcAft>
                <a:spcPts val="0"/>
              </a:spcAft>
              <a:buSzPts val="2600"/>
              <a:buFont typeface="Times New Roman"/>
              <a:buAutoNum type="arabicPeriod"/>
            </a:pPr>
            <a:r>
              <a:rPr lang="en-US" sz="2600">
                <a:latin typeface="Times New Roman"/>
                <a:ea typeface="Times New Roman"/>
                <a:cs typeface="Times New Roman"/>
                <a:sym typeface="Times New Roman"/>
              </a:rPr>
              <a:t>The Conditioned Stimulus (CS)</a:t>
            </a:r>
            <a:endParaRPr sz="2600">
              <a:latin typeface="Times New Roman"/>
              <a:ea typeface="Times New Roman"/>
              <a:cs typeface="Times New Roman"/>
              <a:sym typeface="Times New Roman"/>
            </a:endParaRPr>
          </a:p>
          <a:p>
            <a:pPr marL="457200" lvl="0" indent="-393700" algn="l" rtl="0">
              <a:lnSpc>
                <a:spcPct val="90000"/>
              </a:lnSpc>
              <a:spcBef>
                <a:spcPts val="0"/>
              </a:spcBef>
              <a:spcAft>
                <a:spcPts val="0"/>
              </a:spcAft>
              <a:buSzPts val="2600"/>
              <a:buFont typeface="Times New Roman"/>
              <a:buAutoNum type="arabicPeriod"/>
            </a:pPr>
            <a:r>
              <a:rPr lang="en-US" sz="2600">
                <a:latin typeface="Times New Roman"/>
                <a:ea typeface="Times New Roman"/>
                <a:cs typeface="Times New Roman"/>
                <a:sym typeface="Times New Roman"/>
              </a:rPr>
              <a:t>The Conditioned Response (CR)</a:t>
            </a:r>
            <a:endParaRPr sz="2600">
              <a:latin typeface="Times New Roman"/>
              <a:ea typeface="Times New Roman"/>
              <a:cs typeface="Times New Roman"/>
              <a:sym typeface="Times New Roman"/>
            </a:endParaRPr>
          </a:p>
          <a:p>
            <a:pPr marL="457200" lvl="0" indent="0" algn="l" rtl="0">
              <a:lnSpc>
                <a:spcPct val="90000"/>
              </a:lnSpc>
              <a:spcBef>
                <a:spcPts val="600"/>
              </a:spcBef>
              <a:spcAft>
                <a:spcPts val="0"/>
              </a:spcAft>
              <a:buNone/>
            </a:pPr>
            <a:endParaRPr sz="2600">
              <a:latin typeface="Times New Roman"/>
              <a:ea typeface="Times New Roman"/>
              <a:cs typeface="Times New Roman"/>
              <a:sym typeface="Times New Roman"/>
            </a:endParaRPr>
          </a:p>
          <a:p>
            <a:pPr marL="0" lvl="0" indent="0" algn="l" rtl="0">
              <a:lnSpc>
                <a:spcPct val="90000"/>
              </a:lnSpc>
              <a:spcBef>
                <a:spcPts val="600"/>
              </a:spcBef>
              <a:spcAft>
                <a:spcPts val="0"/>
              </a:spcAft>
              <a:buNone/>
            </a:pPr>
            <a:r>
              <a:rPr lang="en-US" sz="2600">
                <a:latin typeface="Times New Roman"/>
                <a:ea typeface="Times New Roman"/>
                <a:cs typeface="Times New Roman"/>
                <a:sym typeface="Times New Roman"/>
              </a:rPr>
              <a:t>Ex: </a:t>
            </a:r>
            <a:endParaRPr sz="2600">
              <a:latin typeface="Times New Roman"/>
              <a:ea typeface="Times New Roman"/>
              <a:cs typeface="Times New Roman"/>
              <a:sym typeface="Times New Roman"/>
            </a:endParaRPr>
          </a:p>
          <a:p>
            <a:pPr marL="0" lvl="0" indent="0" algn="l" rtl="0">
              <a:lnSpc>
                <a:spcPct val="90000"/>
              </a:lnSpc>
              <a:spcBef>
                <a:spcPts val="600"/>
              </a:spcBef>
              <a:spcAft>
                <a:spcPts val="0"/>
              </a:spcAft>
              <a:buNone/>
            </a:pPr>
            <a:r>
              <a:rPr lang="en-US" sz="2600">
                <a:latin typeface="Times New Roman"/>
                <a:ea typeface="Times New Roman"/>
                <a:cs typeface="Times New Roman"/>
                <a:sym typeface="Times New Roman"/>
              </a:rPr>
              <a:t>   When a dog presented with a meat naturally salivates to the meat, naturally salivates to the meat especially when hungry</a:t>
            </a:r>
            <a:endParaRPr sz="2600">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26b488b5585_0_0"/>
          <p:cNvSpPr txBox="1">
            <a:spLocks noGrp="1"/>
          </p:cNvSpPr>
          <p:nvPr>
            <p:ph type="body" idx="1"/>
          </p:nvPr>
        </p:nvSpPr>
        <p:spPr>
          <a:xfrm>
            <a:off x="457200" y="394325"/>
            <a:ext cx="8229600" cy="5732100"/>
          </a:xfrm>
          <a:prstGeom prst="rect">
            <a:avLst/>
          </a:prstGeom>
        </p:spPr>
        <p:txBody>
          <a:bodyPr spcFirstLastPara="1" wrap="square" lIns="91425" tIns="45700" rIns="91425" bIns="45700" anchor="t" anchorCtr="0">
            <a:noAutofit/>
          </a:bodyPr>
          <a:lstStyle/>
          <a:p>
            <a:pPr marL="342900" lvl="0" indent="-342900" algn="l" rtl="0">
              <a:lnSpc>
                <a:spcPct val="90000"/>
              </a:lnSpc>
              <a:spcBef>
                <a:spcPts val="600"/>
              </a:spcBef>
              <a:spcAft>
                <a:spcPts val="0"/>
              </a:spcAft>
              <a:buClr>
                <a:schemeClr val="dk1"/>
              </a:buClr>
              <a:buSzPts val="3000"/>
              <a:buFont typeface="Arial"/>
              <a:buNone/>
            </a:pPr>
            <a:r>
              <a:rPr lang="en-US" sz="2600">
                <a:latin typeface="Times New Roman"/>
                <a:ea typeface="Times New Roman"/>
                <a:cs typeface="Times New Roman"/>
                <a:sym typeface="Times New Roman"/>
              </a:rPr>
              <a:t>c) </a:t>
            </a:r>
            <a:r>
              <a:rPr lang="en-US" sz="2600">
                <a:solidFill>
                  <a:srgbClr val="FF0000"/>
                </a:solidFill>
                <a:latin typeface="Times New Roman"/>
                <a:ea typeface="Times New Roman"/>
                <a:cs typeface="Times New Roman"/>
                <a:sym typeface="Times New Roman"/>
              </a:rPr>
              <a:t>Mc Culloch and Pits Neurons : (1943)</a:t>
            </a:r>
            <a:endParaRPr sz="2600">
              <a:solidFill>
                <a:srgbClr val="FF0000"/>
              </a:solidFill>
              <a:latin typeface="Times New Roman"/>
              <a:ea typeface="Times New Roman"/>
              <a:cs typeface="Times New Roman"/>
              <a:sym typeface="Times New Roman"/>
            </a:endParaRPr>
          </a:p>
          <a:p>
            <a:pPr marL="342900" lvl="0" indent="-342900" algn="l" rtl="0">
              <a:lnSpc>
                <a:spcPct val="90000"/>
              </a:lnSpc>
              <a:spcBef>
                <a:spcPts val="600"/>
              </a:spcBef>
              <a:spcAft>
                <a:spcPts val="0"/>
              </a:spcAft>
              <a:buClr>
                <a:schemeClr val="dk1"/>
              </a:buClr>
              <a:buSzPts val="3000"/>
              <a:buFont typeface="Arial"/>
              <a:buNone/>
            </a:pPr>
            <a:endParaRPr sz="2600">
              <a:solidFill>
                <a:srgbClr val="FF0000"/>
              </a:solidFill>
              <a:latin typeface="Times New Roman"/>
              <a:ea typeface="Times New Roman"/>
              <a:cs typeface="Times New Roman"/>
              <a:sym typeface="Times New Roman"/>
            </a:endParaRPr>
          </a:p>
          <a:p>
            <a:pPr marL="342900" lvl="0" indent="-317500" algn="l" rtl="0">
              <a:lnSpc>
                <a:spcPct val="90000"/>
              </a:lnSpc>
              <a:spcBef>
                <a:spcPts val="600"/>
              </a:spcBef>
              <a:spcAft>
                <a:spcPts val="0"/>
              </a:spcAft>
              <a:buSzPts val="2600"/>
              <a:buFont typeface="Times New Roman"/>
              <a:buChar char="●"/>
            </a:pPr>
            <a:r>
              <a:rPr lang="en-US" sz="2600">
                <a:latin typeface="Times New Roman"/>
                <a:ea typeface="Times New Roman"/>
                <a:cs typeface="Times New Roman"/>
                <a:sym typeface="Times New Roman"/>
              </a:rPr>
              <a:t>Mc culloch -pitts neuron was the earliest neuran n/w discovered in 1943</a:t>
            </a:r>
            <a:endParaRPr sz="2600">
              <a:latin typeface="Times New Roman"/>
              <a:ea typeface="Times New Roman"/>
              <a:cs typeface="Times New Roman"/>
              <a:sym typeface="Times New Roman"/>
            </a:endParaRPr>
          </a:p>
          <a:p>
            <a:pPr marL="342900" lvl="0" indent="-317500" algn="l" rtl="0">
              <a:lnSpc>
                <a:spcPct val="90000"/>
              </a:lnSpc>
              <a:spcBef>
                <a:spcPts val="600"/>
              </a:spcBef>
              <a:spcAft>
                <a:spcPts val="0"/>
              </a:spcAft>
              <a:buSzPts val="2600"/>
              <a:buFont typeface="Times New Roman"/>
              <a:buChar char="●"/>
            </a:pPr>
            <a:r>
              <a:rPr lang="en-US" sz="2600">
                <a:latin typeface="Times New Roman"/>
                <a:ea typeface="Times New Roman"/>
                <a:cs typeface="Times New Roman"/>
                <a:sym typeface="Times New Roman"/>
              </a:rPr>
              <a:t>Also called M-P neuron</a:t>
            </a:r>
            <a:endParaRPr sz="2600">
              <a:latin typeface="Times New Roman"/>
              <a:ea typeface="Times New Roman"/>
              <a:cs typeface="Times New Roman"/>
              <a:sym typeface="Times New Roman"/>
            </a:endParaRPr>
          </a:p>
          <a:p>
            <a:pPr marL="342900" lvl="0" indent="-317500" algn="l" rtl="0">
              <a:lnSpc>
                <a:spcPct val="90000"/>
              </a:lnSpc>
              <a:spcBef>
                <a:spcPts val="600"/>
              </a:spcBef>
              <a:spcAft>
                <a:spcPts val="0"/>
              </a:spcAft>
              <a:buSzPts val="2600"/>
              <a:buFont typeface="Times New Roman"/>
              <a:buChar char="●"/>
            </a:pPr>
            <a:r>
              <a:rPr lang="en-US" sz="2600">
                <a:latin typeface="Times New Roman"/>
                <a:ea typeface="Times New Roman"/>
                <a:cs typeface="Times New Roman"/>
                <a:sym typeface="Times New Roman"/>
              </a:rPr>
              <a:t>A set of weighted inputs (wi) coresp to synapse</a:t>
            </a:r>
            <a:endParaRPr sz="2600">
              <a:latin typeface="Times New Roman"/>
              <a:ea typeface="Times New Roman"/>
              <a:cs typeface="Times New Roman"/>
              <a:sym typeface="Times New Roman"/>
            </a:endParaRPr>
          </a:p>
          <a:p>
            <a:pPr marL="342900" lvl="0" indent="-317500" algn="l" rtl="0">
              <a:lnSpc>
                <a:spcPct val="90000"/>
              </a:lnSpc>
              <a:spcBef>
                <a:spcPts val="600"/>
              </a:spcBef>
              <a:spcAft>
                <a:spcPts val="0"/>
              </a:spcAft>
              <a:buSzPts val="2600"/>
              <a:buFont typeface="Times New Roman"/>
              <a:buChar char="●"/>
            </a:pPr>
            <a:r>
              <a:rPr lang="en-US" sz="2600">
                <a:latin typeface="Times New Roman"/>
                <a:ea typeface="Times New Roman"/>
                <a:cs typeface="Times New Roman"/>
                <a:sym typeface="Times New Roman"/>
              </a:rPr>
              <a:t>An adder sums the i/p signals (=membrane of cell collecting electrical changes)</a:t>
            </a:r>
            <a:endParaRPr sz="2600">
              <a:latin typeface="Times New Roman"/>
              <a:ea typeface="Times New Roman"/>
              <a:cs typeface="Times New Roman"/>
              <a:sym typeface="Times New Roman"/>
            </a:endParaRPr>
          </a:p>
          <a:p>
            <a:pPr marL="342900" lvl="0" indent="-317500" algn="l" rtl="0">
              <a:lnSpc>
                <a:spcPct val="90000"/>
              </a:lnSpc>
              <a:spcBef>
                <a:spcPts val="600"/>
              </a:spcBef>
              <a:spcAft>
                <a:spcPts val="0"/>
              </a:spcAft>
              <a:buSzPts val="2600"/>
              <a:buFont typeface="Times New Roman"/>
              <a:buChar char="●"/>
            </a:pPr>
            <a:r>
              <a:rPr lang="en-US" sz="2600">
                <a:latin typeface="Times New Roman"/>
                <a:ea typeface="Times New Roman"/>
                <a:cs typeface="Times New Roman"/>
                <a:sym typeface="Times New Roman"/>
              </a:rPr>
              <a:t>It has two layers i) input layer  ii) output layer</a:t>
            </a:r>
            <a:endParaRPr sz="2600">
              <a:latin typeface="Times New Roman"/>
              <a:ea typeface="Times New Roman"/>
              <a:cs typeface="Times New Roman"/>
              <a:sym typeface="Times New Roman"/>
            </a:endParaRPr>
          </a:p>
          <a:p>
            <a:pPr marL="342900" lvl="0" indent="-317500" algn="l" rtl="0">
              <a:lnSpc>
                <a:spcPct val="90000"/>
              </a:lnSpc>
              <a:spcBef>
                <a:spcPts val="600"/>
              </a:spcBef>
              <a:spcAft>
                <a:spcPts val="0"/>
              </a:spcAft>
              <a:buSzPts val="2600"/>
              <a:buFont typeface="Times New Roman"/>
              <a:buChar char="●"/>
            </a:pPr>
            <a:r>
              <a:rPr lang="en-US" sz="2600">
                <a:latin typeface="Times New Roman"/>
                <a:ea typeface="Times New Roman"/>
                <a:cs typeface="Times New Roman"/>
                <a:sym typeface="Times New Roman"/>
              </a:rPr>
              <a:t>since the firing of the o/p neuron is based on the threshold, the activation function here is defined as </a:t>
            </a:r>
            <a:endParaRPr sz="2600">
              <a:latin typeface="Times New Roman"/>
              <a:ea typeface="Times New Roman"/>
              <a:cs typeface="Times New Roman"/>
              <a:sym typeface="Times New Roman"/>
            </a:endParaRPr>
          </a:p>
          <a:p>
            <a:pPr marL="342900" lvl="0" indent="0" algn="l" rtl="0">
              <a:lnSpc>
                <a:spcPct val="90000"/>
              </a:lnSpc>
              <a:spcBef>
                <a:spcPts val="600"/>
              </a:spcBef>
              <a:spcAft>
                <a:spcPts val="0"/>
              </a:spcAft>
              <a:buNone/>
            </a:pPr>
            <a:r>
              <a:rPr lang="en-US" sz="2600">
                <a:latin typeface="Times New Roman"/>
                <a:ea typeface="Times New Roman"/>
                <a:cs typeface="Times New Roman"/>
                <a:sym typeface="Times New Roman"/>
              </a:rPr>
              <a:t>f(yin) =    1 if yin &gt;=  </a:t>
            </a:r>
            <a:r>
              <a:rPr lang="en-US" sz="3000"/>
              <a:t>θ</a:t>
            </a:r>
            <a:endParaRPr sz="2600">
              <a:latin typeface="Times New Roman"/>
              <a:ea typeface="Times New Roman"/>
              <a:cs typeface="Times New Roman"/>
              <a:sym typeface="Times New Roman"/>
            </a:endParaRPr>
          </a:p>
          <a:p>
            <a:pPr marL="342900" lvl="0" indent="0" algn="l" rtl="0">
              <a:lnSpc>
                <a:spcPct val="90000"/>
              </a:lnSpc>
              <a:spcBef>
                <a:spcPts val="600"/>
              </a:spcBef>
              <a:spcAft>
                <a:spcPts val="0"/>
              </a:spcAft>
              <a:buNone/>
            </a:pPr>
            <a:r>
              <a:rPr lang="en-US" sz="2600">
                <a:latin typeface="Times New Roman"/>
                <a:ea typeface="Times New Roman"/>
                <a:cs typeface="Times New Roman"/>
                <a:sym typeface="Times New Roman"/>
              </a:rPr>
              <a:t>                 0 if yin &lt; </a:t>
            </a:r>
            <a:r>
              <a:rPr lang="en-US" sz="3000"/>
              <a:t>θ</a:t>
            </a:r>
            <a:endParaRPr sz="2600">
              <a:latin typeface="Times New Roman"/>
              <a:ea typeface="Times New Roman"/>
              <a:cs typeface="Times New Roman"/>
              <a:sym typeface="Times New Roman"/>
            </a:endParaRPr>
          </a:p>
          <a:p>
            <a:pPr marL="342900" lvl="0" indent="-342900" algn="l" rtl="0">
              <a:spcBef>
                <a:spcPts val="360"/>
              </a:spcBef>
              <a:spcAft>
                <a:spcPts val="0"/>
              </a:spcAft>
              <a:buSzPts val="1800"/>
              <a:buFont typeface="Times New Roman"/>
              <a:buChar char="●"/>
            </a:pPr>
            <a:endParaRPr>
              <a:latin typeface="Times New Roman"/>
              <a:ea typeface="Times New Roman"/>
              <a:cs typeface="Times New Roman"/>
              <a:sym typeface="Times New Roman"/>
            </a:endParaRPr>
          </a:p>
        </p:txBody>
      </p:sp>
      <p:sp>
        <p:nvSpPr>
          <p:cNvPr id="323" name="Google Shape;323;g26b488b5585_0_0"/>
          <p:cNvSpPr/>
          <p:nvPr/>
        </p:nvSpPr>
        <p:spPr>
          <a:xfrm>
            <a:off x="1981200" y="4933950"/>
            <a:ext cx="228600" cy="914400"/>
          </a:xfrm>
          <a:prstGeom prst="leftBrace">
            <a:avLst>
              <a:gd name="adj1" fmla="val 450"/>
              <a:gd name="adj2" fmla="val 50000"/>
            </a:avLst>
          </a:prstGeom>
          <a:noFill/>
          <a:ln w="9525" cap="flat" cmpd="sng">
            <a:solidFill>
              <a:srgbClr val="4A7EB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5"/>
          <p:cNvSpPr txBox="1">
            <a:spLocks noGrp="1"/>
          </p:cNvSpPr>
          <p:nvPr>
            <p:ph type="body" idx="1"/>
          </p:nvPr>
        </p:nvSpPr>
        <p:spPr>
          <a:xfrm>
            <a:off x="152400" y="228600"/>
            <a:ext cx="8763000" cy="6248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B050"/>
              </a:buClr>
              <a:buSzPts val="3200"/>
              <a:buFont typeface="Arial"/>
              <a:buNone/>
            </a:pPr>
            <a:r>
              <a:rPr lang="en-US" sz="3200" b="0" i="0" u="none">
                <a:solidFill>
                  <a:srgbClr val="00B050"/>
                </a:solidFill>
                <a:latin typeface="Calibri"/>
                <a:ea typeface="Calibri"/>
                <a:cs typeface="Calibri"/>
                <a:sym typeface="Calibri"/>
              </a:rPr>
              <a:t>Activation Function (threshold function)</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To decide whether the neurons fire (spikes) for the inputs given </a:t>
            </a:r>
            <a:endParaRPr/>
          </a:p>
          <a:p>
            <a:pPr marL="342900" marR="0" lvl="0" indent="-3429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3429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3429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3429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3429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pic>
        <p:nvPicPr>
          <p:cNvPr id="329" name="Google Shape;329;p25"/>
          <p:cNvPicPr preferRelativeResize="0"/>
          <p:nvPr/>
        </p:nvPicPr>
        <p:blipFill rotWithShape="1">
          <a:blip r:embed="rId3">
            <a:alphaModFix/>
          </a:blip>
          <a:srcRect/>
          <a:stretch/>
        </p:blipFill>
        <p:spPr>
          <a:xfrm>
            <a:off x="457200" y="2362200"/>
            <a:ext cx="7543800" cy="4022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Learning</a:t>
            </a:r>
            <a:endParaRPr/>
          </a:p>
        </p:txBody>
      </p:sp>
      <p:sp>
        <p:nvSpPr>
          <p:cNvPr id="103" name="Google Shape;103;p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30200" algn="just" rtl="0">
              <a:lnSpc>
                <a:spcPct val="100000"/>
              </a:lnSpc>
              <a:spcBef>
                <a:spcPts val="0"/>
              </a:spcBef>
              <a:spcAft>
                <a:spcPts val="0"/>
              </a:spcAft>
              <a:buClr>
                <a:schemeClr val="dk1"/>
              </a:buClr>
              <a:buSzPts val="3000"/>
              <a:buFont typeface="Times New Roman"/>
              <a:buChar char="•"/>
            </a:pPr>
            <a:r>
              <a:rPr lang="en-US" sz="3000" i="0" u="none">
                <a:solidFill>
                  <a:schemeClr val="dk1"/>
                </a:solidFill>
                <a:latin typeface="Times New Roman"/>
                <a:ea typeface="Times New Roman"/>
                <a:cs typeface="Times New Roman"/>
                <a:sym typeface="Times New Roman"/>
              </a:rPr>
              <a:t>Learn from data (TB)</a:t>
            </a:r>
            <a:endParaRPr sz="3000">
              <a:latin typeface="Times New Roman"/>
              <a:ea typeface="Times New Roman"/>
              <a:cs typeface="Times New Roman"/>
              <a:sym typeface="Times New Roman"/>
            </a:endParaRPr>
          </a:p>
          <a:p>
            <a:pPr marL="342900" marR="0" lvl="0" indent="-330200" algn="just" rtl="0">
              <a:lnSpc>
                <a:spcPct val="100000"/>
              </a:lnSpc>
              <a:spcBef>
                <a:spcPts val="640"/>
              </a:spcBef>
              <a:spcAft>
                <a:spcPts val="0"/>
              </a:spcAft>
              <a:buClr>
                <a:schemeClr val="dk1"/>
              </a:buClr>
              <a:buSzPts val="3000"/>
              <a:buFont typeface="Times New Roman"/>
              <a:buChar char="•"/>
            </a:pPr>
            <a:r>
              <a:rPr lang="en-US" sz="3000" i="0" u="none">
                <a:solidFill>
                  <a:schemeClr val="dk1"/>
                </a:solidFill>
                <a:latin typeface="Times New Roman"/>
                <a:ea typeface="Times New Roman"/>
                <a:cs typeface="Times New Roman"/>
                <a:sym typeface="Times New Roman"/>
              </a:rPr>
              <a:t>It gives us flexibility</a:t>
            </a:r>
            <a:endParaRPr sz="3000">
              <a:latin typeface="Times New Roman"/>
              <a:ea typeface="Times New Roman"/>
              <a:cs typeface="Times New Roman"/>
              <a:sym typeface="Times New Roman"/>
            </a:endParaRPr>
          </a:p>
          <a:p>
            <a:pPr marL="0" marR="0" lvl="0" indent="0" algn="just" rtl="0">
              <a:lnSpc>
                <a:spcPct val="100000"/>
              </a:lnSpc>
              <a:spcBef>
                <a:spcPts val="640"/>
              </a:spcBef>
              <a:spcAft>
                <a:spcPts val="0"/>
              </a:spcAft>
              <a:buNone/>
            </a:pPr>
            <a:r>
              <a:rPr lang="en-US" sz="3000" i="0" u="none">
                <a:solidFill>
                  <a:schemeClr val="dk1"/>
                </a:solidFill>
                <a:latin typeface="Times New Roman"/>
                <a:ea typeface="Times New Roman"/>
                <a:cs typeface="Times New Roman"/>
                <a:sym typeface="Times New Roman"/>
              </a:rPr>
              <a:t>Defn : A computer program is said to ‘Learn’ from experience ‘E’ wrt class of tasks ‘T and performance measure ‘P’ if the performance at tasks improves with ‘E’.</a:t>
            </a:r>
            <a:endParaRPr sz="3000">
              <a:latin typeface="Times New Roman"/>
              <a:ea typeface="Times New Roman"/>
              <a:cs typeface="Times New Roman"/>
              <a:sym typeface="Times New Roman"/>
            </a:endParaRPr>
          </a:p>
          <a:p>
            <a:pPr marL="342900" marR="0" lvl="0" indent="-139700" algn="just" rtl="0">
              <a:spcBef>
                <a:spcPts val="640"/>
              </a:spcBef>
              <a:spcAft>
                <a:spcPts val="0"/>
              </a:spcAft>
              <a:buClr>
                <a:schemeClr val="dk1"/>
              </a:buClr>
              <a:buSzPts val="3200"/>
              <a:buFont typeface="Arial"/>
              <a:buNone/>
            </a:pPr>
            <a:endParaRPr sz="300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6"/>
          <p:cNvSpPr txBox="1">
            <a:spLocks noGrp="1"/>
          </p:cNvSpPr>
          <p:nvPr>
            <p:ph type="body" idx="1"/>
          </p:nvPr>
        </p:nvSpPr>
        <p:spPr>
          <a:xfrm>
            <a:off x="457200" y="381000"/>
            <a:ext cx="8229600" cy="5745162"/>
          </a:xfrm>
          <a:prstGeom prst="rect">
            <a:avLst/>
          </a:prstGeom>
          <a:noFill/>
          <a:ln>
            <a:noFill/>
          </a:ln>
        </p:spPr>
        <p:txBody>
          <a:bodyPr spcFirstLastPara="1" wrap="square" lIns="91425" tIns="45700" rIns="91425" bIns="45700" anchor="t" anchorCtr="0">
            <a:normAutofit fontScale="92500" lnSpcReduction="20000"/>
          </a:bodyPr>
          <a:lstStyle/>
          <a:p>
            <a:pPr marL="342900" marR="0" lvl="0" indent="-328612" algn="l" rtl="0">
              <a:lnSpc>
                <a:spcPct val="80000"/>
              </a:lnSpc>
              <a:spcBef>
                <a:spcPts val="0"/>
              </a:spcBef>
              <a:spcAft>
                <a:spcPts val="0"/>
              </a:spcAft>
              <a:buClr>
                <a:schemeClr val="dk1"/>
              </a:buClr>
              <a:buSzPct val="100000"/>
              <a:buFont typeface="Arial"/>
              <a:buChar char="•"/>
            </a:pPr>
            <a:r>
              <a:rPr lang="en-US" sz="3000" b="0" i="0" u="none">
                <a:solidFill>
                  <a:schemeClr val="dk1"/>
                </a:solidFill>
                <a:latin typeface="Calibri"/>
                <a:ea typeface="Calibri"/>
                <a:cs typeface="Calibri"/>
                <a:sym typeface="Calibri"/>
              </a:rPr>
              <a:t>Let the inputs be (x1,x2 …. ,xm) where </a:t>
            </a:r>
            <a:endParaRPr/>
          </a:p>
          <a:p>
            <a:pPr marL="342900" marR="0" lvl="0" indent="-342900" algn="l" rtl="0">
              <a:lnSpc>
                <a:spcPct val="80000"/>
              </a:lnSpc>
              <a:spcBef>
                <a:spcPts val="600"/>
              </a:spcBef>
              <a:spcAft>
                <a:spcPts val="0"/>
              </a:spcAft>
              <a:buClr>
                <a:schemeClr val="dk1"/>
              </a:buClr>
              <a:buSzPct val="100000"/>
              <a:buFont typeface="Arial"/>
              <a:buNone/>
            </a:pPr>
            <a:r>
              <a:rPr lang="en-US" sz="3000" b="0" i="0" u="none">
                <a:solidFill>
                  <a:schemeClr val="dk1"/>
                </a:solidFill>
                <a:latin typeface="Calibri"/>
                <a:ea typeface="Calibri"/>
                <a:cs typeface="Calibri"/>
                <a:sym typeface="Calibri"/>
              </a:rPr>
              <a:t>     if x</a:t>
            </a:r>
            <a:r>
              <a:rPr lang="en-US" sz="3000" b="0" i="0" u="none" baseline="-25000">
                <a:solidFill>
                  <a:schemeClr val="dk1"/>
                </a:solidFill>
                <a:latin typeface="Calibri"/>
                <a:ea typeface="Calibri"/>
                <a:cs typeface="Calibri"/>
                <a:sym typeface="Calibri"/>
              </a:rPr>
              <a:t>1</a:t>
            </a:r>
            <a:r>
              <a:rPr lang="en-US" sz="3000" b="0" i="0" u="none">
                <a:solidFill>
                  <a:schemeClr val="dk1"/>
                </a:solidFill>
                <a:latin typeface="Calibri"/>
                <a:ea typeface="Calibri"/>
                <a:cs typeface="Calibri"/>
                <a:sym typeface="Calibri"/>
              </a:rPr>
              <a:t> = 1(fired)</a:t>
            </a:r>
            <a:endParaRPr/>
          </a:p>
          <a:p>
            <a:pPr marL="342900" marR="0" lvl="0" indent="-342900" algn="l" rtl="0">
              <a:lnSpc>
                <a:spcPct val="80000"/>
              </a:lnSpc>
              <a:spcBef>
                <a:spcPts val="600"/>
              </a:spcBef>
              <a:spcAft>
                <a:spcPts val="0"/>
              </a:spcAft>
              <a:buClr>
                <a:schemeClr val="dk1"/>
              </a:buClr>
              <a:buSzPct val="100000"/>
              <a:buFont typeface="Arial"/>
              <a:buNone/>
            </a:pPr>
            <a:r>
              <a:rPr lang="en-US" sz="3000" b="0" i="0" u="none">
                <a:solidFill>
                  <a:schemeClr val="dk1"/>
                </a:solidFill>
                <a:latin typeface="Calibri"/>
                <a:ea typeface="Calibri"/>
                <a:cs typeface="Calibri"/>
                <a:sym typeface="Calibri"/>
              </a:rPr>
              <a:t>	     x</a:t>
            </a:r>
            <a:r>
              <a:rPr lang="en-US" sz="3000" b="0" i="0" u="none" baseline="-25000">
                <a:solidFill>
                  <a:schemeClr val="dk1"/>
                </a:solidFill>
                <a:latin typeface="Calibri"/>
                <a:ea typeface="Calibri"/>
                <a:cs typeface="Calibri"/>
                <a:sym typeface="Calibri"/>
              </a:rPr>
              <a:t>2</a:t>
            </a:r>
            <a:r>
              <a:rPr lang="en-US" sz="3000" b="0" i="0" u="none">
                <a:solidFill>
                  <a:schemeClr val="dk1"/>
                </a:solidFill>
                <a:latin typeface="Calibri"/>
                <a:ea typeface="Calibri"/>
                <a:cs typeface="Calibri"/>
                <a:sym typeface="Calibri"/>
              </a:rPr>
              <a:t> = 0(didn’t fire)</a:t>
            </a:r>
            <a:endParaRPr/>
          </a:p>
          <a:p>
            <a:pPr marL="342900" marR="0" lvl="0" indent="-342900" algn="l" rtl="0">
              <a:lnSpc>
                <a:spcPct val="80000"/>
              </a:lnSpc>
              <a:spcBef>
                <a:spcPts val="600"/>
              </a:spcBef>
              <a:spcAft>
                <a:spcPts val="0"/>
              </a:spcAft>
              <a:buClr>
                <a:schemeClr val="dk1"/>
              </a:buClr>
              <a:buSzPct val="100000"/>
              <a:buFont typeface="Arial"/>
              <a:buNone/>
            </a:pPr>
            <a:r>
              <a:rPr lang="en-US" sz="3000" b="0" i="0" u="none">
                <a:solidFill>
                  <a:schemeClr val="dk1"/>
                </a:solidFill>
                <a:latin typeface="Calibri"/>
                <a:ea typeface="Calibri"/>
                <a:cs typeface="Calibri"/>
                <a:sym typeface="Calibri"/>
              </a:rPr>
              <a:t>	     x</a:t>
            </a:r>
            <a:r>
              <a:rPr lang="en-US" sz="3000" b="0" i="0" u="none" baseline="-25000">
                <a:solidFill>
                  <a:schemeClr val="dk1"/>
                </a:solidFill>
                <a:latin typeface="Calibri"/>
                <a:ea typeface="Calibri"/>
                <a:cs typeface="Calibri"/>
                <a:sym typeface="Calibri"/>
              </a:rPr>
              <a:t>3</a:t>
            </a:r>
            <a:r>
              <a:rPr lang="en-US" sz="3000" b="0" i="0" u="none">
                <a:solidFill>
                  <a:schemeClr val="dk1"/>
                </a:solidFill>
                <a:latin typeface="Calibri"/>
                <a:ea typeface="Calibri"/>
                <a:cs typeface="Calibri"/>
                <a:sym typeface="Calibri"/>
              </a:rPr>
              <a:t> = 0.5(no biological significance)</a:t>
            </a:r>
            <a:endParaRPr sz="3000" b="0" i="0" u="none">
              <a:solidFill>
                <a:schemeClr val="dk1"/>
              </a:solidFill>
              <a:latin typeface="Calibri"/>
              <a:ea typeface="Calibri"/>
              <a:cs typeface="Calibri"/>
              <a:sym typeface="Calibri"/>
            </a:endParaRPr>
          </a:p>
          <a:p>
            <a:pPr marL="342900" marR="0" lvl="0" indent="-342900" algn="l" rtl="0">
              <a:lnSpc>
                <a:spcPct val="80000"/>
              </a:lnSpc>
              <a:spcBef>
                <a:spcPts val="600"/>
              </a:spcBef>
              <a:spcAft>
                <a:spcPts val="0"/>
              </a:spcAft>
              <a:buClr>
                <a:schemeClr val="dk1"/>
              </a:buClr>
              <a:buSzPct val="100000"/>
              <a:buFont typeface="Arial"/>
              <a:buNone/>
            </a:pPr>
            <a:endParaRPr sz="3000"/>
          </a:p>
          <a:p>
            <a:pPr marL="342900" marR="0" lvl="0" indent="-328612" algn="l" rtl="0">
              <a:lnSpc>
                <a:spcPct val="80000"/>
              </a:lnSpc>
              <a:spcBef>
                <a:spcPts val="600"/>
              </a:spcBef>
              <a:spcAft>
                <a:spcPts val="0"/>
              </a:spcAft>
              <a:buClr>
                <a:schemeClr val="dk1"/>
              </a:buClr>
              <a:buSzPct val="100000"/>
              <a:buFont typeface="Arial"/>
              <a:buChar char="•"/>
            </a:pPr>
            <a:r>
              <a:rPr lang="en-US" sz="3000" b="0" i="0" u="none">
                <a:solidFill>
                  <a:schemeClr val="dk1"/>
                </a:solidFill>
                <a:latin typeface="Calibri"/>
                <a:ea typeface="Calibri"/>
                <a:cs typeface="Calibri"/>
                <a:sym typeface="Calibri"/>
              </a:rPr>
              <a:t>Strength of the synapse = ( x</a:t>
            </a:r>
            <a:r>
              <a:rPr lang="en-US" sz="3000" b="0" i="0" u="none" baseline="-25000">
                <a:solidFill>
                  <a:schemeClr val="dk1"/>
                </a:solidFill>
                <a:latin typeface="Calibri"/>
                <a:ea typeface="Calibri"/>
                <a:cs typeface="Calibri"/>
                <a:sym typeface="Calibri"/>
              </a:rPr>
              <a:t>1</a:t>
            </a:r>
            <a:r>
              <a:rPr lang="en-US" sz="3000" b="0" i="0" u="none">
                <a:solidFill>
                  <a:schemeClr val="dk1"/>
                </a:solidFill>
                <a:latin typeface="Calibri"/>
                <a:ea typeface="Calibri"/>
                <a:cs typeface="Calibri"/>
                <a:sym typeface="Calibri"/>
              </a:rPr>
              <a:t>w</a:t>
            </a:r>
            <a:r>
              <a:rPr lang="en-US" sz="3000" b="0" i="0" u="none" baseline="-25000">
                <a:solidFill>
                  <a:schemeClr val="dk1"/>
                </a:solidFill>
                <a:latin typeface="Calibri"/>
                <a:ea typeface="Calibri"/>
                <a:cs typeface="Calibri"/>
                <a:sym typeface="Calibri"/>
              </a:rPr>
              <a:t>1</a:t>
            </a:r>
            <a:r>
              <a:rPr lang="en-US" sz="3000" b="0" i="0" u="none">
                <a:solidFill>
                  <a:schemeClr val="dk1"/>
                </a:solidFill>
                <a:latin typeface="Calibri"/>
                <a:ea typeface="Calibri"/>
                <a:cs typeface="Calibri"/>
                <a:sym typeface="Calibri"/>
              </a:rPr>
              <a:t>+x</a:t>
            </a:r>
            <a:r>
              <a:rPr lang="en-US" sz="3000" b="0" i="0" u="none" baseline="-25000">
                <a:solidFill>
                  <a:schemeClr val="dk1"/>
                </a:solidFill>
                <a:latin typeface="Calibri"/>
                <a:ea typeface="Calibri"/>
                <a:cs typeface="Calibri"/>
                <a:sym typeface="Calibri"/>
              </a:rPr>
              <a:t>2</a:t>
            </a:r>
            <a:r>
              <a:rPr lang="en-US" sz="3000" b="0" i="0" u="none">
                <a:solidFill>
                  <a:schemeClr val="dk1"/>
                </a:solidFill>
                <a:latin typeface="Calibri"/>
                <a:ea typeface="Calibri"/>
                <a:cs typeface="Calibri"/>
                <a:sym typeface="Calibri"/>
              </a:rPr>
              <a:t>w</a:t>
            </a:r>
            <a:r>
              <a:rPr lang="en-US" sz="3000" b="0" i="0" u="none" baseline="-25000">
                <a:solidFill>
                  <a:schemeClr val="dk1"/>
                </a:solidFill>
                <a:latin typeface="Calibri"/>
                <a:ea typeface="Calibri"/>
                <a:cs typeface="Calibri"/>
                <a:sym typeface="Calibri"/>
              </a:rPr>
              <a:t>2</a:t>
            </a:r>
            <a:r>
              <a:rPr lang="en-US" sz="3000" b="0" i="0" u="none">
                <a:solidFill>
                  <a:schemeClr val="dk1"/>
                </a:solidFill>
                <a:latin typeface="Calibri"/>
                <a:ea typeface="Calibri"/>
                <a:cs typeface="Calibri"/>
                <a:sym typeface="Calibri"/>
              </a:rPr>
              <a:t>+ … ,x</a:t>
            </a:r>
            <a:r>
              <a:rPr lang="en-US" sz="3000" b="0" i="0" u="none" baseline="-25000">
                <a:solidFill>
                  <a:schemeClr val="dk1"/>
                </a:solidFill>
                <a:latin typeface="Calibri"/>
                <a:ea typeface="Calibri"/>
                <a:cs typeface="Calibri"/>
                <a:sym typeface="Calibri"/>
              </a:rPr>
              <a:t>m</a:t>
            </a:r>
            <a:r>
              <a:rPr lang="en-US" sz="3000" b="0" i="0" u="none">
                <a:solidFill>
                  <a:schemeClr val="dk1"/>
                </a:solidFill>
                <a:latin typeface="Calibri"/>
                <a:ea typeface="Calibri"/>
                <a:cs typeface="Calibri"/>
                <a:sym typeface="Calibri"/>
              </a:rPr>
              <a:t>w</a:t>
            </a:r>
            <a:r>
              <a:rPr lang="en-US" sz="3000" b="0" i="0" u="none" baseline="-25000">
                <a:solidFill>
                  <a:schemeClr val="dk1"/>
                </a:solidFill>
                <a:latin typeface="Calibri"/>
                <a:ea typeface="Calibri"/>
                <a:cs typeface="Calibri"/>
                <a:sym typeface="Calibri"/>
              </a:rPr>
              <a:t>m</a:t>
            </a:r>
            <a:r>
              <a:rPr lang="en-US" sz="3000" b="0" i="0" u="none">
                <a:solidFill>
                  <a:schemeClr val="dk1"/>
                </a:solidFill>
                <a:latin typeface="Calibri"/>
                <a:ea typeface="Calibri"/>
                <a:cs typeface="Calibri"/>
                <a:sym typeface="Calibri"/>
              </a:rPr>
              <a:t>)</a:t>
            </a:r>
            <a:endParaRPr/>
          </a:p>
          <a:p>
            <a:pPr marL="342900" marR="0" lvl="0" indent="-328612" algn="l" rtl="0">
              <a:lnSpc>
                <a:spcPct val="80000"/>
              </a:lnSpc>
              <a:spcBef>
                <a:spcPts val="600"/>
              </a:spcBef>
              <a:spcAft>
                <a:spcPts val="0"/>
              </a:spcAft>
              <a:buClr>
                <a:schemeClr val="dk1"/>
              </a:buClr>
              <a:buSzPct val="100000"/>
              <a:buFont typeface="Arial"/>
              <a:buChar char="•"/>
            </a:pPr>
            <a:r>
              <a:rPr lang="en-US" sz="3000" b="0" i="0" u="none">
                <a:solidFill>
                  <a:schemeClr val="dk1"/>
                </a:solidFill>
                <a:latin typeface="Calibri"/>
                <a:ea typeface="Calibri"/>
                <a:cs typeface="Calibri"/>
                <a:sym typeface="Calibri"/>
              </a:rPr>
              <a:t>The formula  is  h = Σ ( w</a:t>
            </a:r>
            <a:r>
              <a:rPr lang="en-US" sz="3000" b="0" i="0" u="none" baseline="-25000">
                <a:solidFill>
                  <a:schemeClr val="dk1"/>
                </a:solidFill>
                <a:latin typeface="Calibri"/>
                <a:ea typeface="Calibri"/>
                <a:cs typeface="Calibri"/>
                <a:sym typeface="Calibri"/>
              </a:rPr>
              <a:t>i</a:t>
            </a:r>
            <a:r>
              <a:rPr lang="en-US" sz="3000" b="0" i="0" u="none">
                <a:solidFill>
                  <a:schemeClr val="dk1"/>
                </a:solidFill>
                <a:latin typeface="Calibri"/>
                <a:ea typeface="Calibri"/>
                <a:cs typeface="Calibri"/>
                <a:sym typeface="Calibri"/>
              </a:rPr>
              <a:t>x</a:t>
            </a:r>
            <a:r>
              <a:rPr lang="en-US" sz="3000" b="0" i="0" u="none" baseline="-25000">
                <a:solidFill>
                  <a:schemeClr val="dk1"/>
                </a:solidFill>
                <a:latin typeface="Calibri"/>
                <a:ea typeface="Calibri"/>
                <a:cs typeface="Calibri"/>
                <a:sym typeface="Calibri"/>
              </a:rPr>
              <a:t>i</a:t>
            </a:r>
            <a:r>
              <a:rPr lang="en-US" sz="3000" b="0" i="0" u="none">
                <a:solidFill>
                  <a:schemeClr val="dk1"/>
                </a:solidFill>
                <a:latin typeface="Calibri"/>
                <a:ea typeface="Calibri"/>
                <a:cs typeface="Calibri"/>
                <a:sym typeface="Calibri"/>
              </a:rPr>
              <a:t>)</a:t>
            </a:r>
            <a:endParaRPr sz="3000" b="0" i="0" u="none">
              <a:solidFill>
                <a:schemeClr val="dk1"/>
              </a:solidFill>
              <a:latin typeface="Calibri"/>
              <a:ea typeface="Calibri"/>
              <a:cs typeface="Calibri"/>
              <a:sym typeface="Calibri"/>
            </a:endParaRPr>
          </a:p>
          <a:p>
            <a:pPr marL="0" marR="0" lvl="0" indent="0" algn="l" rtl="0">
              <a:lnSpc>
                <a:spcPct val="80000"/>
              </a:lnSpc>
              <a:spcBef>
                <a:spcPts val="600"/>
              </a:spcBef>
              <a:spcAft>
                <a:spcPts val="0"/>
              </a:spcAft>
              <a:buNone/>
            </a:pPr>
            <a:endParaRPr sz="3000"/>
          </a:p>
          <a:p>
            <a:pPr marL="0" marR="0" lvl="0" indent="0" algn="l" rtl="0">
              <a:lnSpc>
                <a:spcPct val="80000"/>
              </a:lnSpc>
              <a:spcBef>
                <a:spcPts val="600"/>
              </a:spcBef>
              <a:spcAft>
                <a:spcPts val="0"/>
              </a:spcAft>
              <a:buNone/>
            </a:pPr>
            <a:r>
              <a:rPr lang="en-US" sz="3000"/>
              <a:t>The threshold value should satisfy the following condition: </a:t>
            </a:r>
            <a:endParaRPr sz="3000"/>
          </a:p>
          <a:p>
            <a:pPr marL="0" marR="0" lvl="0" indent="0" algn="l" rtl="0">
              <a:lnSpc>
                <a:spcPct val="80000"/>
              </a:lnSpc>
              <a:spcBef>
                <a:spcPts val="600"/>
              </a:spcBef>
              <a:spcAft>
                <a:spcPts val="0"/>
              </a:spcAft>
              <a:buNone/>
            </a:pPr>
            <a:r>
              <a:rPr lang="en-US" sz="3000"/>
              <a:t>    </a:t>
            </a:r>
            <a:endParaRPr sz="3000"/>
          </a:p>
          <a:p>
            <a:pPr marL="0" marR="0" lvl="0" indent="0" algn="l" rtl="0">
              <a:lnSpc>
                <a:spcPct val="80000"/>
              </a:lnSpc>
              <a:spcBef>
                <a:spcPts val="600"/>
              </a:spcBef>
              <a:spcAft>
                <a:spcPts val="0"/>
              </a:spcAft>
              <a:buNone/>
            </a:pPr>
            <a:r>
              <a:rPr lang="en-US" sz="3000"/>
              <a:t>                θ &gt;nw-P</a:t>
            </a:r>
            <a:endParaRPr sz="3000"/>
          </a:p>
          <a:p>
            <a:pPr marL="0" lvl="0" indent="0" algn="l" rtl="0">
              <a:lnSpc>
                <a:spcPct val="80000"/>
              </a:lnSpc>
              <a:spcBef>
                <a:spcPts val="600"/>
              </a:spcBef>
              <a:spcAft>
                <a:spcPts val="0"/>
              </a:spcAft>
              <a:buClr>
                <a:schemeClr val="dk1"/>
              </a:buClr>
              <a:buSzPct val="100000"/>
              <a:buFont typeface="Arial"/>
              <a:buNone/>
            </a:pPr>
            <a:r>
              <a:rPr lang="en-US" sz="3000"/>
              <a:t>    n → no. of neurons in input</a:t>
            </a:r>
            <a:endParaRPr sz="3000"/>
          </a:p>
          <a:p>
            <a:pPr marL="0" lvl="0" indent="0" algn="l" rtl="0">
              <a:lnSpc>
                <a:spcPct val="80000"/>
              </a:lnSpc>
              <a:spcBef>
                <a:spcPts val="600"/>
              </a:spcBef>
              <a:spcAft>
                <a:spcPts val="0"/>
              </a:spcAft>
              <a:buClr>
                <a:schemeClr val="dk1"/>
              </a:buClr>
              <a:buSzPct val="100000"/>
              <a:buFont typeface="Arial"/>
              <a:buNone/>
            </a:pPr>
            <a:r>
              <a:rPr lang="en-US" sz="3000"/>
              <a:t>    w → positive weight</a:t>
            </a:r>
            <a:endParaRPr sz="3000"/>
          </a:p>
          <a:p>
            <a:pPr marL="0" lvl="0" indent="0" algn="l" rtl="0">
              <a:lnSpc>
                <a:spcPct val="80000"/>
              </a:lnSpc>
              <a:spcBef>
                <a:spcPts val="600"/>
              </a:spcBef>
              <a:spcAft>
                <a:spcPts val="0"/>
              </a:spcAft>
              <a:buClr>
                <a:schemeClr val="dk1"/>
              </a:buClr>
              <a:buSzPct val="100000"/>
              <a:buFont typeface="Arial"/>
              <a:buNone/>
            </a:pPr>
            <a:r>
              <a:rPr lang="en-US" sz="3000"/>
              <a:t>    p → negative weight</a:t>
            </a:r>
            <a:endParaRPr sz="3000"/>
          </a:p>
          <a:p>
            <a:pPr marL="342900" lvl="0" indent="-342900" algn="l" rtl="0">
              <a:lnSpc>
                <a:spcPct val="80000"/>
              </a:lnSpc>
              <a:spcBef>
                <a:spcPts val="600"/>
              </a:spcBef>
              <a:spcAft>
                <a:spcPts val="0"/>
              </a:spcAft>
              <a:buClr>
                <a:schemeClr val="dk1"/>
              </a:buClr>
              <a:buSzPct val="100000"/>
              <a:buFont typeface="Arial"/>
              <a:buNone/>
            </a:pPr>
            <a:endParaRPr sz="3000" baseline="-25000"/>
          </a:p>
          <a:p>
            <a:pPr marL="342900" marR="0" lvl="0" indent="-342900" algn="l" rtl="0">
              <a:lnSpc>
                <a:spcPct val="80000"/>
              </a:lnSpc>
              <a:spcBef>
                <a:spcPts val="600"/>
              </a:spcBef>
              <a:spcAft>
                <a:spcPts val="0"/>
              </a:spcAft>
              <a:buClr>
                <a:srgbClr val="E46C0A"/>
              </a:buClr>
              <a:buSzPct val="100000"/>
              <a:buFont typeface="Arial"/>
              <a:buNone/>
            </a:pPr>
            <a:r>
              <a:rPr lang="en-US" sz="3000" b="1" i="0" u="none">
                <a:solidFill>
                  <a:srgbClr val="E46C0A"/>
                </a:solidFill>
                <a:latin typeface="Calibri"/>
                <a:ea typeface="Calibri"/>
                <a:cs typeface="Calibri"/>
                <a:sym typeface="Calibri"/>
              </a:rPr>
              <a:t>   </a:t>
            </a:r>
            <a:endParaRPr/>
          </a:p>
        </p:txBody>
      </p:sp>
      <p:sp>
        <p:nvSpPr>
          <p:cNvPr id="335" name="Google Shape;335;p26"/>
          <p:cNvSpPr txBox="1"/>
          <p:nvPr/>
        </p:nvSpPr>
        <p:spPr>
          <a:xfrm>
            <a:off x="457200" y="5715000"/>
            <a:ext cx="8153400"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2400"/>
              <a:buFont typeface="Calibri"/>
              <a:buNone/>
            </a:pPr>
            <a:r>
              <a:rPr lang="en-US" sz="2400" b="1" i="0" u="none">
                <a:solidFill>
                  <a:srgbClr val="00B050"/>
                </a:solidFill>
                <a:latin typeface="Calibri"/>
                <a:ea typeface="Calibri"/>
                <a:cs typeface="Calibri"/>
                <a:sym typeface="Calibri"/>
              </a:rPr>
              <a:t>Hence , Mc culloch and pitts is a binary  threshold device .</a:t>
            </a:r>
            <a:endParaRPr/>
          </a:p>
        </p:txBody>
      </p:sp>
      <p:pic>
        <p:nvPicPr>
          <p:cNvPr id="336" name="Google Shape;336;p26"/>
          <p:cNvPicPr preferRelativeResize="0"/>
          <p:nvPr/>
        </p:nvPicPr>
        <p:blipFill>
          <a:blip r:embed="rId3">
            <a:alphaModFix/>
          </a:blip>
          <a:stretch>
            <a:fillRect/>
          </a:stretch>
        </p:blipFill>
        <p:spPr>
          <a:xfrm>
            <a:off x="7314588" y="0"/>
            <a:ext cx="1952625" cy="2343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26b488b5585_0_9"/>
          <p:cNvSpPr txBox="1">
            <a:spLocks noGrp="1"/>
          </p:cNvSpPr>
          <p:nvPr>
            <p:ph type="body" idx="1"/>
          </p:nvPr>
        </p:nvSpPr>
        <p:spPr>
          <a:xfrm>
            <a:off x="190500" y="381000"/>
            <a:ext cx="8496300" cy="6076800"/>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lnSpc>
                <a:spcPct val="80000"/>
              </a:lnSpc>
              <a:spcBef>
                <a:spcPts val="600"/>
              </a:spcBef>
              <a:spcAft>
                <a:spcPts val="0"/>
              </a:spcAft>
              <a:buClr>
                <a:schemeClr val="dk1"/>
              </a:buClr>
              <a:buSzPct val="100000"/>
              <a:buFont typeface="Arial"/>
              <a:buNone/>
            </a:pPr>
            <a:r>
              <a:rPr lang="en-US"/>
              <a:t>Yin - </a:t>
            </a:r>
            <a:r>
              <a:rPr lang="en-US" sz="3000"/>
              <a:t>x</a:t>
            </a:r>
            <a:r>
              <a:rPr lang="en-US" sz="3000" baseline="-25000"/>
              <a:t>1</a:t>
            </a:r>
            <a:r>
              <a:rPr lang="en-US" sz="3000"/>
              <a:t>w</a:t>
            </a:r>
            <a:r>
              <a:rPr lang="en-US" sz="3000" baseline="-25000"/>
              <a:t>1</a:t>
            </a:r>
            <a:r>
              <a:rPr lang="en-US" sz="3000"/>
              <a:t>+x</a:t>
            </a:r>
            <a:r>
              <a:rPr lang="en-US" sz="3000" baseline="-25000"/>
              <a:t>2</a:t>
            </a:r>
            <a:r>
              <a:rPr lang="en-US" sz="3000"/>
              <a:t>w</a:t>
            </a:r>
            <a:r>
              <a:rPr lang="en-US" sz="3000" baseline="-25000"/>
              <a:t>2</a:t>
            </a:r>
            <a:r>
              <a:rPr lang="en-US" sz="3000"/>
              <a:t>+ … ,x</a:t>
            </a:r>
            <a:r>
              <a:rPr lang="en-US" sz="3000" baseline="-25000"/>
              <a:t>m</a:t>
            </a:r>
            <a:r>
              <a:rPr lang="en-US" sz="3000"/>
              <a:t>w</a:t>
            </a:r>
            <a:r>
              <a:rPr lang="en-US" sz="3000" baseline="-25000"/>
              <a:t>m</a:t>
            </a:r>
            <a:endParaRPr sz="3000" baseline="-25000"/>
          </a:p>
          <a:p>
            <a:pPr marL="342900" marR="0" lvl="0" indent="-342900" algn="l" rtl="0">
              <a:lnSpc>
                <a:spcPct val="80000"/>
              </a:lnSpc>
              <a:spcBef>
                <a:spcPts val="600"/>
              </a:spcBef>
              <a:spcAft>
                <a:spcPts val="0"/>
              </a:spcAft>
              <a:buClr>
                <a:schemeClr val="dk1"/>
              </a:buClr>
              <a:buSzPct val="93750"/>
              <a:buFont typeface="Arial"/>
              <a:buNone/>
            </a:pPr>
            <a:endParaRPr/>
          </a:p>
          <a:p>
            <a:pPr marL="342900" marR="0" lvl="0" indent="-342900" algn="l" rtl="0">
              <a:lnSpc>
                <a:spcPct val="80000"/>
              </a:lnSpc>
              <a:spcBef>
                <a:spcPts val="600"/>
              </a:spcBef>
              <a:spcAft>
                <a:spcPts val="0"/>
              </a:spcAft>
              <a:buClr>
                <a:schemeClr val="dk1"/>
              </a:buClr>
              <a:buSzPct val="93750"/>
              <a:buFont typeface="Arial"/>
              <a:buNone/>
            </a:pPr>
            <a:r>
              <a:rPr lang="en-US"/>
              <a:t>(1,1) = 1*1 + 1*1 =2</a:t>
            </a:r>
            <a:endParaRPr/>
          </a:p>
          <a:p>
            <a:pPr marL="342900" marR="0" lvl="0" indent="-342900" algn="l" rtl="0">
              <a:lnSpc>
                <a:spcPct val="80000"/>
              </a:lnSpc>
              <a:spcBef>
                <a:spcPts val="600"/>
              </a:spcBef>
              <a:spcAft>
                <a:spcPts val="0"/>
              </a:spcAft>
              <a:buClr>
                <a:schemeClr val="dk1"/>
              </a:buClr>
              <a:buSzPct val="93750"/>
              <a:buFont typeface="Arial"/>
              <a:buNone/>
            </a:pPr>
            <a:r>
              <a:rPr lang="en-US"/>
              <a:t>(1,0) = 1*1 + 0*1 =1</a:t>
            </a:r>
            <a:endParaRPr/>
          </a:p>
          <a:p>
            <a:pPr marL="342900" marR="0" lvl="0" indent="-342900" algn="l" rtl="0">
              <a:lnSpc>
                <a:spcPct val="80000"/>
              </a:lnSpc>
              <a:spcBef>
                <a:spcPts val="600"/>
              </a:spcBef>
              <a:spcAft>
                <a:spcPts val="0"/>
              </a:spcAft>
              <a:buClr>
                <a:schemeClr val="dk1"/>
              </a:buClr>
              <a:buSzPct val="93750"/>
              <a:buFont typeface="Arial"/>
              <a:buNone/>
            </a:pPr>
            <a:r>
              <a:rPr lang="en-US"/>
              <a:t>(0,1) = 0*1 + 1*1 =1</a:t>
            </a:r>
            <a:endParaRPr/>
          </a:p>
          <a:p>
            <a:pPr marL="342900" marR="0" lvl="0" indent="-342900" algn="l" rtl="0">
              <a:lnSpc>
                <a:spcPct val="80000"/>
              </a:lnSpc>
              <a:spcBef>
                <a:spcPts val="600"/>
              </a:spcBef>
              <a:spcAft>
                <a:spcPts val="0"/>
              </a:spcAft>
              <a:buClr>
                <a:schemeClr val="dk1"/>
              </a:buClr>
              <a:buSzPct val="93750"/>
              <a:buFont typeface="Arial"/>
              <a:buNone/>
            </a:pPr>
            <a:r>
              <a:rPr lang="en-US"/>
              <a:t>(0,0) = 0*1 + 0*1 =0</a:t>
            </a:r>
            <a:endParaRPr/>
          </a:p>
          <a:p>
            <a:pPr marL="342900" marR="0" lvl="0" indent="-342900" algn="l" rtl="0">
              <a:lnSpc>
                <a:spcPct val="80000"/>
              </a:lnSpc>
              <a:spcBef>
                <a:spcPts val="600"/>
              </a:spcBef>
              <a:spcAft>
                <a:spcPts val="0"/>
              </a:spcAft>
              <a:buClr>
                <a:schemeClr val="dk1"/>
              </a:buClr>
              <a:buSzPct val="93750"/>
              <a:buFont typeface="Arial"/>
              <a:buNone/>
            </a:pPr>
            <a:endParaRPr/>
          </a:p>
          <a:p>
            <a:pPr marL="342900" marR="0" lvl="0" indent="-342900" algn="l" rtl="0">
              <a:lnSpc>
                <a:spcPct val="80000"/>
              </a:lnSpc>
              <a:spcBef>
                <a:spcPts val="600"/>
              </a:spcBef>
              <a:spcAft>
                <a:spcPts val="0"/>
              </a:spcAft>
              <a:buClr>
                <a:schemeClr val="dk1"/>
              </a:buClr>
              <a:buSzPct val="93750"/>
              <a:buFont typeface="Arial"/>
              <a:buNone/>
            </a:pPr>
            <a:r>
              <a:rPr lang="en-US"/>
              <a:t>Now need to find out the threshold value in such a way the y neuron should fire as per the threshold value.</a:t>
            </a:r>
            <a:endParaRPr/>
          </a:p>
          <a:p>
            <a:pPr marL="342900" marR="0" lvl="0" indent="-342900" algn="l" rtl="0">
              <a:lnSpc>
                <a:spcPct val="80000"/>
              </a:lnSpc>
              <a:spcBef>
                <a:spcPts val="600"/>
              </a:spcBef>
              <a:spcAft>
                <a:spcPts val="0"/>
              </a:spcAft>
              <a:buClr>
                <a:schemeClr val="dk1"/>
              </a:buClr>
              <a:buSzPct val="93750"/>
              <a:buFont typeface="Arial"/>
              <a:buNone/>
            </a:pPr>
            <a:r>
              <a:rPr lang="en-US"/>
              <a:t>      </a:t>
            </a:r>
            <a:endParaRPr/>
          </a:p>
          <a:p>
            <a:pPr marL="342900" marR="0" lvl="0" indent="-342900" algn="l" rtl="0">
              <a:lnSpc>
                <a:spcPct val="80000"/>
              </a:lnSpc>
              <a:spcBef>
                <a:spcPts val="600"/>
              </a:spcBef>
              <a:spcAft>
                <a:spcPts val="0"/>
              </a:spcAft>
              <a:buClr>
                <a:schemeClr val="dk1"/>
              </a:buClr>
              <a:buSzPct val="93750"/>
              <a:buFont typeface="Arial"/>
              <a:buNone/>
            </a:pPr>
            <a:r>
              <a:rPr lang="en-US"/>
              <a:t>          Threshold value is set equal to  2  (</a:t>
            </a:r>
            <a:r>
              <a:rPr lang="en-US" sz="3000"/>
              <a:t> θ =2)</a:t>
            </a:r>
            <a:endParaRPr/>
          </a:p>
          <a:p>
            <a:pPr marL="0" lvl="0" indent="0" algn="l" rtl="0">
              <a:lnSpc>
                <a:spcPct val="80000"/>
              </a:lnSpc>
              <a:spcBef>
                <a:spcPts val="600"/>
              </a:spcBef>
              <a:spcAft>
                <a:spcPts val="0"/>
              </a:spcAft>
              <a:buClr>
                <a:schemeClr val="dk1"/>
              </a:buClr>
              <a:buSzPct val="100000"/>
              <a:buFont typeface="Arial"/>
              <a:buNone/>
            </a:pPr>
            <a:r>
              <a:rPr lang="en-US" sz="3000"/>
              <a:t>                                  </a:t>
            </a:r>
            <a:endParaRPr sz="3000"/>
          </a:p>
          <a:p>
            <a:pPr marL="0" lvl="0" indent="0" algn="l" rtl="0">
              <a:lnSpc>
                <a:spcPct val="80000"/>
              </a:lnSpc>
              <a:spcBef>
                <a:spcPts val="600"/>
              </a:spcBef>
              <a:spcAft>
                <a:spcPts val="0"/>
              </a:spcAft>
              <a:buClr>
                <a:schemeClr val="dk1"/>
              </a:buClr>
              <a:buSzPct val="100000"/>
              <a:buFont typeface="Arial"/>
              <a:buNone/>
            </a:pPr>
            <a:r>
              <a:rPr lang="en-US" sz="3000"/>
              <a:t>θ &gt;= nw -p   </a:t>
            </a:r>
            <a:endParaRPr sz="3000"/>
          </a:p>
          <a:p>
            <a:pPr marL="0" lvl="0" indent="0" algn="l" rtl="0">
              <a:lnSpc>
                <a:spcPct val="80000"/>
              </a:lnSpc>
              <a:spcBef>
                <a:spcPts val="600"/>
              </a:spcBef>
              <a:spcAft>
                <a:spcPts val="0"/>
              </a:spcAft>
              <a:buClr>
                <a:schemeClr val="dk1"/>
              </a:buClr>
              <a:buSzPct val="100000"/>
              <a:buFont typeface="Arial"/>
              <a:buNone/>
            </a:pPr>
            <a:r>
              <a:rPr lang="en-US" sz="3000"/>
              <a:t>    </a:t>
            </a:r>
            <a:endParaRPr sz="3000"/>
          </a:p>
          <a:p>
            <a:pPr marL="0" lvl="0" indent="0" algn="l" rtl="0">
              <a:lnSpc>
                <a:spcPct val="80000"/>
              </a:lnSpc>
              <a:spcBef>
                <a:spcPts val="600"/>
              </a:spcBef>
              <a:spcAft>
                <a:spcPts val="0"/>
              </a:spcAft>
              <a:buClr>
                <a:schemeClr val="dk1"/>
              </a:buClr>
              <a:buSzPct val="100000"/>
              <a:buFont typeface="Arial"/>
              <a:buNone/>
            </a:pPr>
            <a:r>
              <a:rPr lang="en-US" sz="3000"/>
              <a:t>    n → no. of neurons in input (2)</a:t>
            </a:r>
            <a:endParaRPr sz="3000"/>
          </a:p>
          <a:p>
            <a:pPr marL="0" lvl="0" indent="0" algn="l" rtl="0">
              <a:lnSpc>
                <a:spcPct val="80000"/>
              </a:lnSpc>
              <a:spcBef>
                <a:spcPts val="600"/>
              </a:spcBef>
              <a:spcAft>
                <a:spcPts val="0"/>
              </a:spcAft>
              <a:buClr>
                <a:schemeClr val="dk1"/>
              </a:buClr>
              <a:buSzPct val="100000"/>
              <a:buFont typeface="Arial"/>
              <a:buNone/>
            </a:pPr>
            <a:r>
              <a:rPr lang="en-US" sz="3000"/>
              <a:t>    w → positive weight (1)</a:t>
            </a:r>
            <a:endParaRPr sz="3000"/>
          </a:p>
          <a:p>
            <a:pPr marL="0" lvl="0" indent="0" algn="l" rtl="0">
              <a:lnSpc>
                <a:spcPct val="80000"/>
              </a:lnSpc>
              <a:spcBef>
                <a:spcPts val="600"/>
              </a:spcBef>
              <a:spcAft>
                <a:spcPts val="0"/>
              </a:spcAft>
              <a:buClr>
                <a:schemeClr val="dk1"/>
              </a:buClr>
              <a:buSzPct val="100000"/>
              <a:buFont typeface="Arial"/>
              <a:buNone/>
            </a:pPr>
            <a:r>
              <a:rPr lang="en-US" sz="3000"/>
              <a:t>    p → negative weight (0)</a:t>
            </a:r>
            <a:endParaRPr sz="3000"/>
          </a:p>
          <a:p>
            <a:pPr marL="342900" marR="0" lvl="0" indent="-342900" algn="l" rtl="0">
              <a:lnSpc>
                <a:spcPct val="80000"/>
              </a:lnSpc>
              <a:spcBef>
                <a:spcPts val="600"/>
              </a:spcBef>
              <a:spcAft>
                <a:spcPts val="0"/>
              </a:spcAft>
              <a:buClr>
                <a:schemeClr val="dk1"/>
              </a:buClr>
              <a:buSzPct val="100000"/>
              <a:buFont typeface="Arial"/>
              <a:buNone/>
            </a:pPr>
            <a:endParaRPr sz="3000" baseline="-25000"/>
          </a:p>
          <a:p>
            <a:pPr marL="0" marR="0" lvl="0" indent="0" algn="l" rtl="0">
              <a:lnSpc>
                <a:spcPct val="80000"/>
              </a:lnSpc>
              <a:spcBef>
                <a:spcPts val="600"/>
              </a:spcBef>
              <a:spcAft>
                <a:spcPts val="0"/>
              </a:spcAft>
              <a:buClr>
                <a:schemeClr val="dk1"/>
              </a:buClr>
              <a:buSzPct val="100000"/>
              <a:buFont typeface="Arial"/>
              <a:buNone/>
            </a:pPr>
            <a:endParaRPr sz="3000" baseline="-25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26b488b5585_0_15"/>
          <p:cNvSpPr txBox="1">
            <a:spLocks noGrp="1"/>
          </p:cNvSpPr>
          <p:nvPr>
            <p:ph type="body" idx="1"/>
          </p:nvPr>
        </p:nvSpPr>
        <p:spPr>
          <a:xfrm>
            <a:off x="457200" y="381000"/>
            <a:ext cx="8229600" cy="5745300"/>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600"/>
              </a:spcBef>
              <a:spcAft>
                <a:spcPts val="0"/>
              </a:spcAft>
              <a:buClr>
                <a:schemeClr val="dk1"/>
              </a:buClr>
              <a:buSzPts val="3000"/>
              <a:buFont typeface="Arial"/>
              <a:buNone/>
            </a:pPr>
            <a:r>
              <a:rPr lang="en-US" sz="3000"/>
              <a:t>n= 2, w =1 and p=0</a:t>
            </a:r>
            <a:endParaRPr sz="3000"/>
          </a:p>
          <a:p>
            <a:pPr marL="0" marR="0" lvl="0" indent="0" algn="l" rtl="0">
              <a:lnSpc>
                <a:spcPct val="80000"/>
              </a:lnSpc>
              <a:spcBef>
                <a:spcPts val="600"/>
              </a:spcBef>
              <a:spcAft>
                <a:spcPts val="0"/>
              </a:spcAft>
              <a:buClr>
                <a:schemeClr val="dk1"/>
              </a:buClr>
              <a:buSzPts val="3000"/>
              <a:buFont typeface="Arial"/>
              <a:buNone/>
            </a:pPr>
            <a:r>
              <a:rPr lang="en-US" sz="3000"/>
              <a:t>                Substituting the above values in the mentioned equation, we get </a:t>
            </a:r>
            <a:endParaRPr sz="3000"/>
          </a:p>
          <a:p>
            <a:pPr marL="0" marR="0" lvl="0" indent="0" algn="l" rtl="0">
              <a:lnSpc>
                <a:spcPct val="80000"/>
              </a:lnSpc>
              <a:spcBef>
                <a:spcPts val="600"/>
              </a:spcBef>
              <a:spcAft>
                <a:spcPts val="0"/>
              </a:spcAft>
              <a:buClr>
                <a:schemeClr val="dk1"/>
              </a:buClr>
              <a:buSzPts val="3000"/>
              <a:buFont typeface="Arial"/>
              <a:buNone/>
            </a:pPr>
            <a:endParaRPr sz="3000"/>
          </a:p>
          <a:p>
            <a:pPr marL="0" marR="0" lvl="0" indent="0" algn="l" rtl="0">
              <a:lnSpc>
                <a:spcPct val="80000"/>
              </a:lnSpc>
              <a:spcBef>
                <a:spcPts val="600"/>
              </a:spcBef>
              <a:spcAft>
                <a:spcPts val="0"/>
              </a:spcAft>
              <a:buClr>
                <a:schemeClr val="dk1"/>
              </a:buClr>
              <a:buSzPts val="3000"/>
              <a:buFont typeface="Arial"/>
              <a:buNone/>
            </a:pPr>
            <a:r>
              <a:rPr lang="en-US" sz="3000"/>
              <a:t> θ &gt;= 2*1-0 = 2</a:t>
            </a:r>
            <a:endParaRPr sz="3000"/>
          </a:p>
          <a:p>
            <a:pPr marL="0" marR="0" lvl="0" indent="0" algn="l" rtl="0">
              <a:lnSpc>
                <a:spcPct val="80000"/>
              </a:lnSpc>
              <a:spcBef>
                <a:spcPts val="600"/>
              </a:spcBef>
              <a:spcAft>
                <a:spcPts val="0"/>
              </a:spcAft>
              <a:buClr>
                <a:schemeClr val="dk1"/>
              </a:buClr>
              <a:buSzPts val="3000"/>
              <a:buFont typeface="Arial"/>
              <a:buNone/>
            </a:pPr>
            <a:r>
              <a:rPr lang="en-US" sz="3000"/>
              <a:t> θ  &gt;= 2</a:t>
            </a:r>
            <a:endParaRPr sz="3000"/>
          </a:p>
          <a:p>
            <a:pPr marL="0" marR="0" lvl="0" indent="0" algn="l" rtl="0">
              <a:lnSpc>
                <a:spcPct val="80000"/>
              </a:lnSpc>
              <a:spcBef>
                <a:spcPts val="600"/>
              </a:spcBef>
              <a:spcAft>
                <a:spcPts val="0"/>
              </a:spcAft>
              <a:buClr>
                <a:schemeClr val="dk1"/>
              </a:buClr>
              <a:buSzPts val="3000"/>
              <a:buFont typeface="Arial"/>
              <a:buNone/>
            </a:pPr>
            <a:r>
              <a:rPr lang="en-US" sz="3000"/>
              <a:t>   </a:t>
            </a:r>
            <a:endParaRPr sz="3000"/>
          </a:p>
          <a:p>
            <a:pPr marL="0" marR="0" lvl="0" indent="0" algn="l" rtl="0">
              <a:lnSpc>
                <a:spcPct val="80000"/>
              </a:lnSpc>
              <a:spcBef>
                <a:spcPts val="600"/>
              </a:spcBef>
              <a:spcAft>
                <a:spcPts val="0"/>
              </a:spcAft>
              <a:buClr>
                <a:schemeClr val="dk1"/>
              </a:buClr>
              <a:buSzPts val="3000"/>
              <a:buFont typeface="Arial"/>
              <a:buNone/>
            </a:pPr>
            <a:r>
              <a:rPr lang="en-US" sz="3000"/>
              <a:t>thus, the output of neuron Y can be written as </a:t>
            </a:r>
            <a:endParaRPr sz="3000"/>
          </a:p>
          <a:p>
            <a:pPr marL="0" marR="0" lvl="0" indent="0" algn="l" rtl="0">
              <a:lnSpc>
                <a:spcPct val="80000"/>
              </a:lnSpc>
              <a:spcBef>
                <a:spcPts val="600"/>
              </a:spcBef>
              <a:spcAft>
                <a:spcPts val="0"/>
              </a:spcAft>
              <a:buClr>
                <a:schemeClr val="dk1"/>
              </a:buClr>
              <a:buSzPts val="3000"/>
              <a:buFont typeface="Arial"/>
              <a:buNone/>
            </a:pPr>
            <a:r>
              <a:rPr lang="en-US" sz="3000"/>
              <a:t>    Y= f (yin) =</a:t>
            </a:r>
            <a:r>
              <a:rPr lang="en-US" sz="2600">
                <a:latin typeface="Times New Roman"/>
                <a:ea typeface="Times New Roman"/>
                <a:cs typeface="Times New Roman"/>
                <a:sym typeface="Times New Roman"/>
              </a:rPr>
              <a:t>   1 if yin &gt;=  </a:t>
            </a:r>
            <a:r>
              <a:rPr lang="en-US" sz="3000"/>
              <a:t>2</a:t>
            </a:r>
            <a:endParaRPr sz="2600">
              <a:latin typeface="Times New Roman"/>
              <a:ea typeface="Times New Roman"/>
              <a:cs typeface="Times New Roman"/>
              <a:sym typeface="Times New Roman"/>
            </a:endParaRPr>
          </a:p>
          <a:p>
            <a:pPr marL="342900" lvl="0" indent="0" algn="l" rtl="0">
              <a:lnSpc>
                <a:spcPct val="90000"/>
              </a:lnSpc>
              <a:spcBef>
                <a:spcPts val="600"/>
              </a:spcBef>
              <a:spcAft>
                <a:spcPts val="0"/>
              </a:spcAft>
              <a:buClr>
                <a:schemeClr val="dk1"/>
              </a:buClr>
              <a:buSzPts val="1100"/>
              <a:buFont typeface="Arial"/>
              <a:buNone/>
            </a:pPr>
            <a:r>
              <a:rPr lang="en-US" sz="2600">
                <a:latin typeface="Times New Roman"/>
                <a:ea typeface="Times New Roman"/>
                <a:cs typeface="Times New Roman"/>
                <a:sym typeface="Times New Roman"/>
              </a:rPr>
              <a:t>                        0 if yin &lt; </a:t>
            </a:r>
            <a:r>
              <a:rPr lang="en-US" sz="3000"/>
              <a:t>2</a:t>
            </a:r>
            <a:endParaRPr sz="2600">
              <a:latin typeface="Times New Roman"/>
              <a:ea typeface="Times New Roman"/>
              <a:cs typeface="Times New Roman"/>
              <a:sym typeface="Times New Roman"/>
            </a:endParaRPr>
          </a:p>
          <a:p>
            <a:pPr marL="0" marR="0" lvl="0" indent="0" algn="l" rtl="0">
              <a:lnSpc>
                <a:spcPct val="80000"/>
              </a:lnSpc>
              <a:spcBef>
                <a:spcPts val="600"/>
              </a:spcBef>
              <a:spcAft>
                <a:spcPts val="0"/>
              </a:spcAft>
              <a:buClr>
                <a:schemeClr val="dk1"/>
              </a:buClr>
              <a:buSzPts val="3000"/>
              <a:buFont typeface="Arial"/>
              <a:buNone/>
            </a:pPr>
            <a:endParaRPr sz="3000"/>
          </a:p>
          <a:p>
            <a:pPr marL="0" marR="0" lvl="0" indent="0" algn="l" rtl="0">
              <a:lnSpc>
                <a:spcPct val="80000"/>
              </a:lnSpc>
              <a:spcBef>
                <a:spcPts val="600"/>
              </a:spcBef>
              <a:spcAft>
                <a:spcPts val="0"/>
              </a:spcAft>
              <a:buClr>
                <a:schemeClr val="dk1"/>
              </a:buClr>
              <a:buSzPts val="3000"/>
              <a:buFont typeface="Arial"/>
              <a:buNone/>
            </a:pPr>
            <a:r>
              <a:rPr lang="en-US" sz="3000"/>
              <a:t>    </a:t>
            </a:r>
            <a:endParaRPr sz="3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FFC000"/>
              </a:buClr>
              <a:buSzPts val="4000"/>
              <a:buFont typeface="Calibri"/>
              <a:buNone/>
            </a:pPr>
            <a:r>
              <a:rPr lang="en-US" sz="4000" b="1" i="0" u="none">
                <a:solidFill>
                  <a:srgbClr val="FFC000"/>
                </a:solidFill>
                <a:latin typeface="Calibri"/>
                <a:ea typeface="Calibri"/>
                <a:cs typeface="Calibri"/>
                <a:sym typeface="Calibri"/>
              </a:rPr>
              <a:t>Limitations of Mac Culloch and Pitts Neural Model </a:t>
            </a:r>
            <a:endParaRPr/>
          </a:p>
        </p:txBody>
      </p:sp>
      <p:sp>
        <p:nvSpPr>
          <p:cNvPr id="352" name="Google Shape;352;p27"/>
          <p:cNvSpPr txBox="1">
            <a:spLocks noGrp="1"/>
          </p:cNvSpPr>
          <p:nvPr>
            <p:ph type="body" idx="1"/>
          </p:nvPr>
        </p:nvSpPr>
        <p:spPr>
          <a:xfrm>
            <a:off x="228600" y="1600200"/>
            <a:ext cx="8686800" cy="51054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80000"/>
              </a:lnSpc>
              <a:spcBef>
                <a:spcPts val="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Neurons are more complicated </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Inputs need not be linear </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Neuron gives a spike train of output ( 2 outputs)</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They give graded output in continuous way </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Firing the changes over time </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They are biochemical devices hence the amt of charge give out can vary.</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Neurons are updated randomly(asynchronous).</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Weights are (+ve </a:t>
            </a:r>
            <a:r>
              <a:rPr lang="en-US" sz="2700" b="0" i="0" u="none">
                <a:solidFill>
                  <a:srgbClr val="FF0066"/>
                </a:solidFill>
                <a:latin typeface="Calibri"/>
                <a:ea typeface="Calibri"/>
                <a:cs typeface="Calibri"/>
                <a:sym typeface="Calibri"/>
              </a:rPr>
              <a:t>(excitatory) </a:t>
            </a:r>
            <a:r>
              <a:rPr lang="en-US" sz="2700" b="0" i="0" u="none">
                <a:solidFill>
                  <a:schemeClr val="dk1"/>
                </a:solidFill>
                <a:latin typeface="Calibri"/>
                <a:ea typeface="Calibri"/>
                <a:cs typeface="Calibri"/>
                <a:sym typeface="Calibri"/>
              </a:rPr>
              <a:t>&amp; –ve (</a:t>
            </a:r>
            <a:r>
              <a:rPr lang="en-US" sz="2700" b="0" i="0" u="none">
                <a:solidFill>
                  <a:srgbClr val="00B0F0"/>
                </a:solidFill>
                <a:latin typeface="Calibri"/>
                <a:ea typeface="Calibri"/>
                <a:cs typeface="Calibri"/>
                <a:sym typeface="Calibri"/>
              </a:rPr>
              <a:t>inhibitory</a:t>
            </a:r>
            <a:r>
              <a:rPr lang="en-US" sz="2700" b="0" i="0" u="none">
                <a:solidFill>
                  <a:schemeClr val="dk1"/>
                </a:solidFill>
                <a:latin typeface="Calibri"/>
                <a:ea typeface="Calibri"/>
                <a:cs typeface="Calibri"/>
                <a:sym typeface="Calibri"/>
              </a:rPr>
              <a:t>))</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Weights change from +ve to –ve</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Links (</a:t>
            </a:r>
            <a:r>
              <a:rPr lang="en-US" sz="2700" b="0" i="0" u="none">
                <a:solidFill>
                  <a:srgbClr val="FF0066"/>
                </a:solidFill>
                <a:latin typeface="Calibri"/>
                <a:ea typeface="Calibri"/>
                <a:cs typeface="Calibri"/>
                <a:sym typeface="Calibri"/>
              </a:rPr>
              <a:t>synapse</a:t>
            </a:r>
            <a:r>
              <a:rPr lang="en-US" sz="2700" b="0" i="0" u="none">
                <a:solidFill>
                  <a:schemeClr val="dk1"/>
                </a:solidFill>
                <a:latin typeface="Calibri"/>
                <a:ea typeface="Calibri"/>
                <a:cs typeface="Calibri"/>
                <a:sym typeface="Calibri"/>
              </a:rPr>
              <a:t>) are in a feedback loop  but not possible in the network of loops.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8"/>
          <p:cNvSpPr txBox="1">
            <a:spLocks noGrp="1"/>
          </p:cNvSpPr>
          <p:nvPr>
            <p:ph type="title"/>
          </p:nvPr>
        </p:nvSpPr>
        <p:spPr>
          <a:xfrm>
            <a:off x="457200" y="0"/>
            <a:ext cx="8229600" cy="914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E46C0A"/>
              </a:buClr>
              <a:buSzPts val="4400"/>
              <a:buFont typeface="Calibri"/>
              <a:buNone/>
            </a:pPr>
            <a:r>
              <a:rPr lang="en-US" sz="4400" b="0" i="0" u="none">
                <a:solidFill>
                  <a:srgbClr val="E46C0A"/>
                </a:solidFill>
                <a:latin typeface="Calibri"/>
                <a:ea typeface="Calibri"/>
                <a:cs typeface="Calibri"/>
                <a:sym typeface="Calibri"/>
              </a:rPr>
              <a:t>Designing A Learning System</a:t>
            </a:r>
            <a:endParaRPr/>
          </a:p>
        </p:txBody>
      </p:sp>
      <p:sp>
        <p:nvSpPr>
          <p:cNvPr id="358" name="Google Shape;358;p28"/>
          <p:cNvSpPr txBox="1">
            <a:spLocks noGrp="1"/>
          </p:cNvSpPr>
          <p:nvPr>
            <p:ph type="body" idx="1"/>
          </p:nvPr>
        </p:nvSpPr>
        <p:spPr>
          <a:xfrm>
            <a:off x="152400" y="914400"/>
            <a:ext cx="8839200" cy="59436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a:bodyPr>
          <a:lstStyle/>
          <a:p>
            <a:pPr marL="457200" marR="0" lvl="0" indent="-387350" algn="l" rtl="0">
              <a:lnSpc>
                <a:spcPct val="90000"/>
              </a:lnSpc>
              <a:spcBef>
                <a:spcPts val="0"/>
              </a:spcBef>
              <a:spcAft>
                <a:spcPts val="0"/>
              </a:spcAft>
              <a:buClr>
                <a:srgbClr val="0070C0"/>
              </a:buClr>
              <a:buSzPts val="2500"/>
              <a:buFont typeface="Times New Roman"/>
              <a:buAutoNum type="arabicParenR"/>
            </a:pPr>
            <a:r>
              <a:rPr lang="en-US" sz="2500" b="1" i="0" u="none">
                <a:latin typeface="Times New Roman"/>
                <a:ea typeface="Times New Roman"/>
                <a:cs typeface="Times New Roman"/>
                <a:sym typeface="Times New Roman"/>
              </a:rPr>
              <a:t>Choosing the training system</a:t>
            </a:r>
            <a:endParaRPr sz="2500" b="1" i="0" u="none">
              <a:latin typeface="Times New Roman"/>
              <a:ea typeface="Times New Roman"/>
              <a:cs typeface="Times New Roman"/>
              <a:sym typeface="Times New Roman"/>
            </a:endParaRPr>
          </a:p>
          <a:p>
            <a:pPr marL="457200" marR="0" lvl="0" indent="0" algn="l" rtl="0">
              <a:lnSpc>
                <a:spcPct val="90000"/>
              </a:lnSpc>
              <a:spcBef>
                <a:spcPts val="0"/>
              </a:spcBef>
              <a:spcAft>
                <a:spcPts val="0"/>
              </a:spcAft>
              <a:buNone/>
            </a:pPr>
            <a:r>
              <a:rPr lang="en-US" sz="2500">
                <a:latin typeface="Times New Roman"/>
                <a:ea typeface="Times New Roman"/>
                <a:cs typeface="Times New Roman"/>
                <a:sym typeface="Times New Roman"/>
              </a:rPr>
              <a:t> </a:t>
            </a:r>
            <a:r>
              <a:rPr lang="en-US" sz="2400">
                <a:latin typeface="Times New Roman"/>
                <a:ea typeface="Times New Roman"/>
                <a:cs typeface="Times New Roman"/>
                <a:sym typeface="Times New Roman"/>
              </a:rPr>
              <a:t>1.1) whether the training experience provides –direct / indirect feedback  regarding the choices made by performance of the system</a:t>
            </a:r>
            <a:endParaRPr sz="2400">
              <a:latin typeface="Times New Roman"/>
              <a:ea typeface="Times New Roman"/>
              <a:cs typeface="Times New Roman"/>
              <a:sym typeface="Times New Roman"/>
            </a:endParaRPr>
          </a:p>
          <a:p>
            <a:pPr marL="457200" marR="0" lvl="0" indent="0" algn="l" rtl="0">
              <a:lnSpc>
                <a:spcPct val="90000"/>
              </a:lnSpc>
              <a:spcBef>
                <a:spcPts val="0"/>
              </a:spcBef>
              <a:spcAft>
                <a:spcPts val="0"/>
              </a:spcAft>
              <a:buNone/>
            </a:pPr>
            <a:r>
              <a:rPr lang="en-US" sz="2400">
                <a:latin typeface="Times New Roman"/>
                <a:ea typeface="Times New Roman"/>
                <a:cs typeface="Times New Roman"/>
                <a:sym typeface="Times New Roman"/>
              </a:rPr>
              <a:t>1.2) Degree to which the learner controls the sequence of training examples </a:t>
            </a:r>
            <a:endParaRPr sz="2400">
              <a:latin typeface="Times New Roman"/>
              <a:ea typeface="Times New Roman"/>
              <a:cs typeface="Times New Roman"/>
              <a:sym typeface="Times New Roman"/>
            </a:endParaRPr>
          </a:p>
          <a:p>
            <a:pPr marL="457200" marR="0" lvl="0" indent="0" algn="l" rtl="0">
              <a:lnSpc>
                <a:spcPct val="90000"/>
              </a:lnSpc>
              <a:spcBef>
                <a:spcPts val="0"/>
              </a:spcBef>
              <a:spcAft>
                <a:spcPts val="0"/>
              </a:spcAft>
              <a:buNone/>
            </a:pPr>
            <a:r>
              <a:rPr lang="en-US" sz="2400">
                <a:latin typeface="Times New Roman"/>
                <a:ea typeface="Times New Roman"/>
                <a:cs typeface="Times New Roman"/>
                <a:sym typeface="Times New Roman"/>
              </a:rPr>
              <a:t>1.3) How well it represents distribution of examples</a:t>
            </a:r>
            <a:endParaRPr sz="2400">
              <a:latin typeface="Times New Roman"/>
              <a:ea typeface="Times New Roman"/>
              <a:cs typeface="Times New Roman"/>
              <a:sym typeface="Times New Roman"/>
            </a:endParaRPr>
          </a:p>
          <a:p>
            <a:pPr marL="457200" marR="0" lvl="0" indent="-387350" algn="l" rtl="0">
              <a:lnSpc>
                <a:spcPct val="90000"/>
              </a:lnSpc>
              <a:spcBef>
                <a:spcPts val="0"/>
              </a:spcBef>
              <a:spcAft>
                <a:spcPts val="0"/>
              </a:spcAft>
              <a:buSzPts val="2500"/>
              <a:buFont typeface="Times New Roman"/>
              <a:buAutoNum type="arabicParenR"/>
            </a:pPr>
            <a:r>
              <a:rPr lang="en-US" sz="2500" b="1">
                <a:latin typeface="Times New Roman"/>
                <a:ea typeface="Times New Roman"/>
                <a:cs typeface="Times New Roman"/>
                <a:sym typeface="Times New Roman"/>
              </a:rPr>
              <a:t>Choosing the target function</a:t>
            </a:r>
            <a:endParaRPr sz="2500" b="1">
              <a:latin typeface="Times New Roman"/>
              <a:ea typeface="Times New Roman"/>
              <a:cs typeface="Times New Roman"/>
              <a:sym typeface="Times New Roman"/>
            </a:endParaRPr>
          </a:p>
          <a:p>
            <a:pPr marL="457200" marR="0" lvl="0" indent="-387350" algn="l" rtl="0">
              <a:lnSpc>
                <a:spcPct val="90000"/>
              </a:lnSpc>
              <a:spcBef>
                <a:spcPts val="0"/>
              </a:spcBef>
              <a:spcAft>
                <a:spcPts val="0"/>
              </a:spcAft>
              <a:buSzPts val="2500"/>
              <a:buFont typeface="Times New Roman"/>
              <a:buAutoNum type="arabicParenR"/>
            </a:pPr>
            <a:r>
              <a:rPr lang="en-US" sz="2500" b="1">
                <a:latin typeface="Times New Roman"/>
                <a:ea typeface="Times New Roman"/>
                <a:cs typeface="Times New Roman"/>
                <a:sym typeface="Times New Roman"/>
              </a:rPr>
              <a:t>Choosing a representation for the target function</a:t>
            </a:r>
            <a:endParaRPr sz="2500" b="1">
              <a:latin typeface="Times New Roman"/>
              <a:ea typeface="Times New Roman"/>
              <a:cs typeface="Times New Roman"/>
              <a:sym typeface="Times New Roman"/>
            </a:endParaRPr>
          </a:p>
          <a:p>
            <a:pPr marL="457200" marR="0" lvl="0" indent="-387350" algn="l" rtl="0">
              <a:lnSpc>
                <a:spcPct val="90000"/>
              </a:lnSpc>
              <a:spcBef>
                <a:spcPts val="0"/>
              </a:spcBef>
              <a:spcAft>
                <a:spcPts val="0"/>
              </a:spcAft>
              <a:buSzPts val="2500"/>
              <a:buFont typeface="Times New Roman"/>
              <a:buAutoNum type="arabicParenR"/>
            </a:pPr>
            <a:r>
              <a:rPr lang="en-US" sz="2500" b="1">
                <a:latin typeface="Times New Roman"/>
                <a:ea typeface="Times New Roman"/>
                <a:cs typeface="Times New Roman"/>
                <a:sym typeface="Times New Roman"/>
              </a:rPr>
              <a:t>Choosing a Function Approximation Algorithm</a:t>
            </a:r>
            <a:r>
              <a:rPr lang="en-US" sz="2500">
                <a:latin typeface="Times New Roman"/>
                <a:ea typeface="Times New Roman"/>
                <a:cs typeface="Times New Roman"/>
                <a:sym typeface="Times New Roman"/>
              </a:rPr>
              <a:t> </a:t>
            </a:r>
            <a:endParaRPr sz="2500">
              <a:latin typeface="Times New Roman"/>
              <a:ea typeface="Times New Roman"/>
              <a:cs typeface="Times New Roman"/>
              <a:sym typeface="Times New Roman"/>
            </a:endParaRPr>
          </a:p>
          <a:p>
            <a:pPr marL="457200" marR="0" lvl="0" indent="0" algn="l" rtl="0">
              <a:lnSpc>
                <a:spcPct val="90000"/>
              </a:lnSpc>
              <a:spcBef>
                <a:spcPts val="0"/>
              </a:spcBef>
              <a:spcAft>
                <a:spcPts val="0"/>
              </a:spcAft>
              <a:buNone/>
            </a:pPr>
            <a:r>
              <a:rPr lang="en-US" sz="2500">
                <a:latin typeface="Times New Roman"/>
                <a:ea typeface="Times New Roman"/>
                <a:cs typeface="Times New Roman"/>
                <a:sym typeface="Times New Roman"/>
              </a:rPr>
              <a:t> 4.1) Estimating training values</a:t>
            </a:r>
            <a:endParaRPr sz="2500">
              <a:latin typeface="Times New Roman"/>
              <a:ea typeface="Times New Roman"/>
              <a:cs typeface="Times New Roman"/>
              <a:sym typeface="Times New Roman"/>
            </a:endParaRPr>
          </a:p>
          <a:p>
            <a:pPr marL="457200" marR="0" lvl="0" indent="0" algn="l" rtl="0">
              <a:lnSpc>
                <a:spcPct val="90000"/>
              </a:lnSpc>
              <a:spcBef>
                <a:spcPts val="0"/>
              </a:spcBef>
              <a:spcAft>
                <a:spcPts val="0"/>
              </a:spcAft>
              <a:buNone/>
            </a:pPr>
            <a:r>
              <a:rPr lang="en-US" sz="2500">
                <a:latin typeface="Times New Roman"/>
                <a:ea typeface="Times New Roman"/>
                <a:cs typeface="Times New Roman"/>
                <a:sym typeface="Times New Roman"/>
              </a:rPr>
              <a:t>4.2) Adjusting the weights</a:t>
            </a:r>
            <a:endParaRPr sz="2500">
              <a:latin typeface="Times New Roman"/>
              <a:ea typeface="Times New Roman"/>
              <a:cs typeface="Times New Roman"/>
              <a:sym typeface="Times New Roman"/>
            </a:endParaRPr>
          </a:p>
          <a:p>
            <a:pPr marL="457200" marR="0" lvl="0" indent="-387350" algn="l" rtl="0">
              <a:lnSpc>
                <a:spcPct val="90000"/>
              </a:lnSpc>
              <a:spcBef>
                <a:spcPts val="0"/>
              </a:spcBef>
              <a:spcAft>
                <a:spcPts val="0"/>
              </a:spcAft>
              <a:buSzPts val="2500"/>
              <a:buFont typeface="Times New Roman"/>
              <a:buAutoNum type="arabicParenR"/>
            </a:pPr>
            <a:r>
              <a:rPr lang="en-US" sz="2500" b="1">
                <a:latin typeface="Times New Roman"/>
                <a:ea typeface="Times New Roman"/>
                <a:cs typeface="Times New Roman"/>
                <a:sym typeface="Times New Roman"/>
              </a:rPr>
              <a:t>The final design</a:t>
            </a:r>
            <a:endParaRPr sz="2500" b="1">
              <a:latin typeface="Times New Roman"/>
              <a:ea typeface="Times New Roman"/>
              <a:cs typeface="Times New Roman"/>
              <a:sym typeface="Times New Roman"/>
            </a:endParaRPr>
          </a:p>
          <a:p>
            <a:pPr marL="342900" marR="0" lvl="0" indent="-342900" algn="l" rtl="0">
              <a:lnSpc>
                <a:spcPct val="90000"/>
              </a:lnSpc>
              <a:spcBef>
                <a:spcPts val="600"/>
              </a:spcBef>
              <a:spcAft>
                <a:spcPts val="0"/>
              </a:spcAft>
              <a:buClr>
                <a:schemeClr val="dk1"/>
              </a:buClr>
              <a:buSzPts val="3000"/>
              <a:buFont typeface="Arial"/>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2bf1fb1a3ff_0_1"/>
          <p:cNvSpPr txBox="1">
            <a:spLocks noGrp="1"/>
          </p:cNvSpPr>
          <p:nvPr>
            <p:ph type="title"/>
          </p:nvPr>
        </p:nvSpPr>
        <p:spPr>
          <a:xfrm>
            <a:off x="457200" y="0"/>
            <a:ext cx="8229600" cy="9144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E46C0A"/>
              </a:buClr>
              <a:buSzPts val="4400"/>
              <a:buFont typeface="Calibri"/>
              <a:buNone/>
            </a:pPr>
            <a:r>
              <a:rPr lang="en-US" sz="4400" i="0" u="none">
                <a:solidFill>
                  <a:srgbClr val="E46C0A"/>
                </a:solidFill>
                <a:latin typeface="Times New Roman"/>
                <a:ea typeface="Times New Roman"/>
                <a:cs typeface="Times New Roman"/>
                <a:sym typeface="Times New Roman"/>
              </a:rPr>
              <a:t>Designing A Learning System</a:t>
            </a:r>
            <a:endParaRPr>
              <a:latin typeface="Times New Roman"/>
              <a:ea typeface="Times New Roman"/>
              <a:cs typeface="Times New Roman"/>
              <a:sym typeface="Times New Roman"/>
            </a:endParaRPr>
          </a:p>
        </p:txBody>
      </p:sp>
      <p:sp>
        <p:nvSpPr>
          <p:cNvPr id="364" name="Google Shape;364;g2bf1fb1a3ff_0_1"/>
          <p:cNvSpPr txBox="1">
            <a:spLocks noGrp="1"/>
          </p:cNvSpPr>
          <p:nvPr>
            <p:ph type="body" idx="1"/>
          </p:nvPr>
        </p:nvSpPr>
        <p:spPr>
          <a:xfrm>
            <a:off x="152400" y="914400"/>
            <a:ext cx="8839200" cy="5943600"/>
          </a:xfrm>
          <a:prstGeom prst="rect">
            <a:avLst/>
          </a:prstGeom>
          <a:noFill/>
          <a:ln>
            <a:noFill/>
          </a:ln>
        </p:spPr>
        <p:txBody>
          <a:bodyPr spcFirstLastPara="1" wrap="square" lIns="91425" tIns="45700" rIns="91425" bIns="45700" anchor="t" anchorCtr="0">
            <a:normAutofit lnSpcReduction="10000"/>
          </a:bodyPr>
          <a:lstStyle/>
          <a:p>
            <a:pPr marL="457200" marR="0" lvl="0" indent="-450850" algn="l" rtl="0">
              <a:lnSpc>
                <a:spcPct val="90000"/>
              </a:lnSpc>
              <a:spcBef>
                <a:spcPts val="0"/>
              </a:spcBef>
              <a:spcAft>
                <a:spcPts val="0"/>
              </a:spcAft>
              <a:buClr>
                <a:srgbClr val="FF0000"/>
              </a:buClr>
              <a:buSzPts val="3500"/>
              <a:buFont typeface="Times New Roman"/>
              <a:buAutoNum type="arabicParenR"/>
            </a:pPr>
            <a:r>
              <a:rPr lang="en-US" sz="3500" b="1" i="0" u="none">
                <a:solidFill>
                  <a:srgbClr val="FF0000"/>
                </a:solidFill>
                <a:latin typeface="Times New Roman"/>
                <a:ea typeface="Times New Roman"/>
                <a:cs typeface="Times New Roman"/>
                <a:sym typeface="Times New Roman"/>
              </a:rPr>
              <a:t>Choosing the training system:</a:t>
            </a:r>
            <a:endParaRPr sz="3700" b="1">
              <a:solidFill>
                <a:srgbClr val="FF0000"/>
              </a:solidFill>
              <a:latin typeface="Times New Roman"/>
              <a:ea typeface="Times New Roman"/>
              <a:cs typeface="Times New Roman"/>
              <a:sym typeface="Times New Roman"/>
            </a:endParaRPr>
          </a:p>
          <a:p>
            <a:pPr marL="0" marR="0" lvl="0" indent="0" algn="l" rtl="0">
              <a:lnSpc>
                <a:spcPct val="90000"/>
              </a:lnSpc>
              <a:spcBef>
                <a:spcPts val="600"/>
              </a:spcBef>
              <a:spcAft>
                <a:spcPts val="0"/>
              </a:spcAft>
              <a:buNone/>
            </a:pPr>
            <a:r>
              <a:rPr lang="en-US" sz="3000">
                <a:solidFill>
                  <a:srgbClr val="E46C0A"/>
                </a:solidFill>
                <a:latin typeface="Times New Roman"/>
                <a:ea typeface="Times New Roman"/>
                <a:cs typeface="Times New Roman"/>
                <a:sym typeface="Times New Roman"/>
              </a:rPr>
              <a:t>     </a:t>
            </a:r>
            <a:r>
              <a:rPr lang="en-US" sz="3000" i="0" u="none">
                <a:solidFill>
                  <a:srgbClr val="E46C0A"/>
                </a:solidFill>
                <a:latin typeface="Times New Roman"/>
                <a:ea typeface="Times New Roman"/>
                <a:cs typeface="Times New Roman"/>
                <a:sym typeface="Times New Roman"/>
              </a:rPr>
              <a:t>Type of training experience available </a:t>
            </a:r>
            <a:r>
              <a:rPr lang="en-US" sz="3000" i="0" u="none">
                <a:solidFill>
                  <a:schemeClr val="dk1"/>
                </a:solidFill>
                <a:latin typeface="Times New Roman"/>
                <a:ea typeface="Times New Roman"/>
                <a:cs typeface="Times New Roman"/>
                <a:sym typeface="Times New Roman"/>
              </a:rPr>
              <a:t>:It has impact on success or failure of the learner .</a:t>
            </a:r>
            <a:endParaRPr>
              <a:latin typeface="Times New Roman"/>
              <a:ea typeface="Times New Roman"/>
              <a:cs typeface="Times New Roman"/>
              <a:sym typeface="Times New Roman"/>
            </a:endParaRPr>
          </a:p>
          <a:p>
            <a:pPr marL="342900" marR="0" lvl="0" indent="-342900" algn="l" rtl="0">
              <a:lnSpc>
                <a:spcPct val="90000"/>
              </a:lnSpc>
              <a:spcBef>
                <a:spcPts val="600"/>
              </a:spcBef>
              <a:spcAft>
                <a:spcPts val="0"/>
              </a:spcAft>
              <a:buClr>
                <a:srgbClr val="00B050"/>
              </a:buClr>
              <a:buSzPts val="3000"/>
              <a:buFont typeface="Arial"/>
              <a:buNone/>
            </a:pPr>
            <a:r>
              <a:rPr lang="en-US" sz="3000" i="0" u="none">
                <a:solidFill>
                  <a:srgbClr val="00B050"/>
                </a:solidFill>
                <a:latin typeface="Times New Roman"/>
                <a:ea typeface="Times New Roman"/>
                <a:cs typeface="Times New Roman"/>
                <a:sym typeface="Times New Roman"/>
              </a:rPr>
              <a:t>Key attributes </a:t>
            </a:r>
            <a:r>
              <a:rPr lang="en-US" sz="3000" i="0" u="none">
                <a:solidFill>
                  <a:schemeClr val="dk1"/>
                </a:solidFill>
                <a:latin typeface="Times New Roman"/>
                <a:ea typeface="Times New Roman"/>
                <a:cs typeface="Times New Roman"/>
                <a:sym typeface="Times New Roman"/>
              </a:rPr>
              <a:t>: </a:t>
            </a:r>
            <a:endParaRPr sz="3000" i="0" u="none">
              <a:solidFill>
                <a:schemeClr val="dk1"/>
              </a:solidFill>
              <a:latin typeface="Times New Roman"/>
              <a:ea typeface="Times New Roman"/>
              <a:cs typeface="Times New Roman"/>
              <a:sym typeface="Times New Roman"/>
            </a:endParaRPr>
          </a:p>
          <a:p>
            <a:pPr marL="342900" marR="0" lvl="0" indent="-342900" algn="l" rtl="0">
              <a:lnSpc>
                <a:spcPct val="90000"/>
              </a:lnSpc>
              <a:spcBef>
                <a:spcPts val="600"/>
              </a:spcBef>
              <a:spcAft>
                <a:spcPts val="0"/>
              </a:spcAft>
              <a:buClr>
                <a:srgbClr val="00B050"/>
              </a:buClr>
              <a:buSzPts val="3000"/>
              <a:buFont typeface="Arial"/>
              <a:buNone/>
            </a:pPr>
            <a:r>
              <a:rPr lang="en-US" sz="3000">
                <a:latin typeface="Times New Roman"/>
                <a:ea typeface="Times New Roman"/>
                <a:cs typeface="Times New Roman"/>
                <a:sym typeface="Times New Roman"/>
              </a:rPr>
              <a:t> i) </a:t>
            </a:r>
            <a:r>
              <a:rPr lang="en-US" sz="3000" i="0" u="none">
                <a:solidFill>
                  <a:schemeClr val="dk1"/>
                </a:solidFill>
                <a:latin typeface="Times New Roman"/>
                <a:ea typeface="Times New Roman"/>
                <a:cs typeface="Times New Roman"/>
                <a:sym typeface="Times New Roman"/>
              </a:rPr>
              <a:t>whether the training experience provides –direct / indirect feedback  regarding the choices made by performance of the system.</a:t>
            </a:r>
            <a:endParaRPr>
              <a:latin typeface="Times New Roman"/>
              <a:ea typeface="Times New Roman"/>
              <a:cs typeface="Times New Roman"/>
              <a:sym typeface="Times New Roman"/>
            </a:endParaRPr>
          </a:p>
          <a:p>
            <a:pPr marL="342900" marR="0" lvl="0" indent="-342900" algn="l" rtl="0">
              <a:lnSpc>
                <a:spcPct val="90000"/>
              </a:lnSpc>
              <a:spcBef>
                <a:spcPts val="600"/>
              </a:spcBef>
              <a:spcAft>
                <a:spcPts val="0"/>
              </a:spcAft>
              <a:buClr>
                <a:srgbClr val="FF9900"/>
              </a:buClr>
              <a:buSzPts val="3000"/>
              <a:buFont typeface="Arial"/>
              <a:buNone/>
            </a:pPr>
            <a:r>
              <a:rPr lang="en-US" sz="3000" b="1" i="0" u="none">
                <a:solidFill>
                  <a:srgbClr val="FF9900"/>
                </a:solidFill>
                <a:latin typeface="Times New Roman"/>
                <a:ea typeface="Times New Roman"/>
                <a:cs typeface="Times New Roman"/>
                <a:sym typeface="Times New Roman"/>
              </a:rPr>
              <a:t>Eg: Checkers game </a:t>
            </a:r>
            <a:r>
              <a:rPr lang="en-US" sz="3000" i="0" u="none">
                <a:solidFill>
                  <a:schemeClr val="dk1"/>
                </a:solidFill>
                <a:latin typeface="Times New Roman"/>
                <a:ea typeface="Times New Roman"/>
                <a:cs typeface="Times New Roman"/>
                <a:sym typeface="Times New Roman"/>
              </a:rPr>
              <a:t>: system learns from direct  training (board states ,correct move sequence , final outcome )</a:t>
            </a:r>
            <a:endParaRPr>
              <a:latin typeface="Times New Roman"/>
              <a:ea typeface="Times New Roman"/>
              <a:cs typeface="Times New Roman"/>
              <a:sym typeface="Times New Roman"/>
            </a:endParaRPr>
          </a:p>
          <a:p>
            <a:pPr marL="342900" marR="0" lvl="0" indent="-342900" algn="l" rtl="0">
              <a:lnSpc>
                <a:spcPct val="90000"/>
              </a:lnSpc>
              <a:spcBef>
                <a:spcPts val="600"/>
              </a:spcBef>
              <a:spcAft>
                <a:spcPts val="0"/>
              </a:spcAft>
              <a:buClr>
                <a:schemeClr val="dk1"/>
              </a:buClr>
              <a:buSzPts val="3000"/>
              <a:buFont typeface="Arial"/>
              <a:buNone/>
            </a:pPr>
            <a:r>
              <a:rPr lang="en-US" sz="3000" b="1" i="0" u="none">
                <a:solidFill>
                  <a:schemeClr val="dk1"/>
                </a:solidFill>
                <a:latin typeface="Times New Roman"/>
                <a:ea typeface="Times New Roman"/>
                <a:cs typeface="Times New Roman"/>
                <a:sym typeface="Times New Roman"/>
              </a:rPr>
              <a:t>Credit assignment </a:t>
            </a:r>
            <a:r>
              <a:rPr lang="en-US" sz="3000" i="0" u="none">
                <a:solidFill>
                  <a:schemeClr val="dk1"/>
                </a:solidFill>
                <a:latin typeface="Times New Roman"/>
                <a:ea typeface="Times New Roman"/>
                <a:cs typeface="Times New Roman"/>
                <a:sym typeface="Times New Roman"/>
              </a:rPr>
              <a:t>: degree to which each move in the sequence deserves credit/blame for final outcome .</a:t>
            </a:r>
            <a:endParaRPr>
              <a:latin typeface="Times New Roman"/>
              <a:ea typeface="Times New Roman"/>
              <a:cs typeface="Times New Roman"/>
              <a:sym typeface="Times New Roman"/>
            </a:endParaRPr>
          </a:p>
          <a:p>
            <a:pPr marL="342900" marR="0" lvl="0" indent="-342900" algn="l" rtl="0">
              <a:lnSpc>
                <a:spcPct val="90000"/>
              </a:lnSpc>
              <a:spcBef>
                <a:spcPts val="600"/>
              </a:spcBef>
              <a:spcAft>
                <a:spcPts val="0"/>
              </a:spcAft>
              <a:buClr>
                <a:schemeClr val="dk1"/>
              </a:buClr>
              <a:buSzPts val="3000"/>
              <a:buFont typeface="Arial"/>
              <a:buNone/>
            </a:pPr>
            <a:r>
              <a:rPr lang="en-US" sz="3000" i="0" u="none">
                <a:solidFill>
                  <a:schemeClr val="dk1"/>
                </a:solidFill>
                <a:latin typeface="Times New Roman"/>
                <a:ea typeface="Times New Roman"/>
                <a:cs typeface="Times New Roman"/>
                <a:sym typeface="Times New Roman"/>
              </a:rPr>
              <a:t>Learning from direct training is easier than indirect training .</a:t>
            </a:r>
            <a:endParaRPr>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9"/>
          <p:cNvSpPr txBox="1">
            <a:spLocks noGrp="1"/>
          </p:cNvSpPr>
          <p:nvPr>
            <p:ph type="body" idx="1"/>
          </p:nvPr>
        </p:nvSpPr>
        <p:spPr>
          <a:xfrm>
            <a:off x="228600" y="304800"/>
            <a:ext cx="8763000" cy="6553200"/>
          </a:xfrm>
          <a:prstGeom prst="rect">
            <a:avLst/>
          </a:prstGeom>
          <a:solidFill>
            <a:schemeClr val="lt1"/>
          </a:solidFill>
          <a:ln w="254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000"/>
              <a:buFont typeface="Arial"/>
              <a:buNone/>
            </a:pPr>
            <a:r>
              <a:rPr lang="en-US" sz="2200" b="1">
                <a:solidFill>
                  <a:srgbClr val="000000"/>
                </a:solidFill>
                <a:latin typeface="Times New Roman"/>
                <a:ea typeface="Times New Roman"/>
                <a:cs typeface="Times New Roman"/>
                <a:sym typeface="Times New Roman"/>
              </a:rPr>
              <a:t> ii</a:t>
            </a:r>
            <a:r>
              <a:rPr lang="en-US" sz="2200" b="1" i="0" u="none">
                <a:solidFill>
                  <a:srgbClr val="000000"/>
                </a:solidFill>
                <a:latin typeface="Times New Roman"/>
                <a:ea typeface="Times New Roman"/>
                <a:cs typeface="Times New Roman"/>
                <a:sym typeface="Times New Roman"/>
              </a:rPr>
              <a:t>) </a:t>
            </a:r>
            <a:r>
              <a:rPr lang="en-US" sz="2200" b="1" i="0" u="none">
                <a:solidFill>
                  <a:srgbClr val="7030A0"/>
                </a:solidFill>
                <a:latin typeface="Times New Roman"/>
                <a:ea typeface="Times New Roman"/>
                <a:cs typeface="Times New Roman"/>
                <a:sym typeface="Times New Roman"/>
              </a:rPr>
              <a:t>Degree to which the learner controls the </a:t>
            </a:r>
            <a:r>
              <a:rPr lang="en-US" sz="2200" b="1" i="0" u="none">
                <a:solidFill>
                  <a:srgbClr val="FF0000"/>
                </a:solidFill>
                <a:latin typeface="Times New Roman"/>
                <a:ea typeface="Times New Roman"/>
                <a:cs typeface="Times New Roman"/>
                <a:sym typeface="Times New Roman"/>
              </a:rPr>
              <a:t>sequence of training </a:t>
            </a:r>
            <a:r>
              <a:rPr lang="en-US" sz="2200" b="1" i="0" u="none">
                <a:solidFill>
                  <a:srgbClr val="7030A0"/>
                </a:solidFill>
                <a:latin typeface="Times New Roman"/>
                <a:ea typeface="Times New Roman"/>
                <a:cs typeface="Times New Roman"/>
                <a:sym typeface="Times New Roman"/>
              </a:rPr>
              <a:t>examples :</a:t>
            </a:r>
            <a:endParaRPr sz="3400" b="1">
              <a:latin typeface="Times New Roman"/>
              <a:ea typeface="Times New Roman"/>
              <a:cs typeface="Times New Roman"/>
              <a:sym typeface="Times New Roman"/>
            </a:endParaRPr>
          </a:p>
          <a:p>
            <a:pPr marL="342900" marR="0" lvl="0" indent="-355600" algn="l" rtl="0">
              <a:lnSpc>
                <a:spcPct val="100000"/>
              </a:lnSpc>
              <a:spcBef>
                <a:spcPts val="400"/>
              </a:spcBef>
              <a:spcAft>
                <a:spcPts val="0"/>
              </a:spcAft>
              <a:buClr>
                <a:srgbClr val="000000"/>
              </a:buClr>
              <a:buSzPts val="2200"/>
              <a:buFont typeface="Times New Roman"/>
              <a:buChar char="•"/>
            </a:pPr>
            <a:r>
              <a:rPr lang="en-US" sz="2200" i="0" u="none">
                <a:solidFill>
                  <a:srgbClr val="000000"/>
                </a:solidFill>
                <a:latin typeface="Times New Roman"/>
                <a:ea typeface="Times New Roman"/>
                <a:cs typeface="Times New Roman"/>
                <a:sym typeface="Times New Roman"/>
              </a:rPr>
              <a:t>Relies on the teacher (board states and  correct moves)</a:t>
            </a:r>
            <a:endParaRPr sz="3400">
              <a:latin typeface="Times New Roman"/>
              <a:ea typeface="Times New Roman"/>
              <a:cs typeface="Times New Roman"/>
              <a:sym typeface="Times New Roman"/>
            </a:endParaRPr>
          </a:p>
          <a:p>
            <a:pPr marL="342900" marR="0" lvl="0" indent="-355600" algn="l" rtl="0">
              <a:lnSpc>
                <a:spcPct val="100000"/>
              </a:lnSpc>
              <a:spcBef>
                <a:spcPts val="400"/>
              </a:spcBef>
              <a:spcAft>
                <a:spcPts val="0"/>
              </a:spcAft>
              <a:buClr>
                <a:srgbClr val="000000"/>
              </a:buClr>
              <a:buSzPts val="2200"/>
              <a:buFont typeface="Times New Roman"/>
              <a:buChar char="•"/>
            </a:pPr>
            <a:r>
              <a:rPr lang="en-US" sz="2200" i="0" u="none">
                <a:solidFill>
                  <a:srgbClr val="000000"/>
                </a:solidFill>
                <a:latin typeface="Times New Roman"/>
                <a:ea typeface="Times New Roman"/>
                <a:cs typeface="Times New Roman"/>
                <a:sym typeface="Times New Roman"/>
              </a:rPr>
              <a:t>Learner has control over (board states and indirect training classification)</a:t>
            </a:r>
            <a:endParaRPr sz="3400">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chemeClr val="dk1"/>
              </a:buClr>
              <a:buSzPts val="2000"/>
              <a:buFont typeface="Arial"/>
              <a:buNone/>
            </a:pPr>
            <a:endParaRPr sz="2200" i="0" u="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rgbClr val="000000"/>
              </a:buClr>
              <a:buSzPts val="2000"/>
              <a:buFont typeface="Arial"/>
              <a:buNone/>
            </a:pPr>
            <a:r>
              <a:rPr lang="en-US" sz="2200" b="1">
                <a:solidFill>
                  <a:srgbClr val="000000"/>
                </a:solidFill>
                <a:latin typeface="Times New Roman"/>
                <a:ea typeface="Times New Roman"/>
                <a:cs typeface="Times New Roman"/>
                <a:sym typeface="Times New Roman"/>
              </a:rPr>
              <a:t>iii</a:t>
            </a:r>
            <a:r>
              <a:rPr lang="en-US" sz="2200" b="1" i="0" u="none">
                <a:solidFill>
                  <a:srgbClr val="000000"/>
                </a:solidFill>
                <a:latin typeface="Times New Roman"/>
                <a:ea typeface="Times New Roman"/>
                <a:cs typeface="Times New Roman"/>
                <a:sym typeface="Times New Roman"/>
              </a:rPr>
              <a:t>) </a:t>
            </a:r>
            <a:r>
              <a:rPr lang="en-US" sz="2200" b="1" i="0" u="none">
                <a:solidFill>
                  <a:srgbClr val="00B050"/>
                </a:solidFill>
                <a:latin typeface="Times New Roman"/>
                <a:ea typeface="Times New Roman"/>
                <a:cs typeface="Times New Roman"/>
                <a:sym typeface="Times New Roman"/>
              </a:rPr>
              <a:t>How well it represents distribution of examples </a:t>
            </a:r>
            <a:endParaRPr sz="3400" b="1">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rgbClr val="000000"/>
              </a:buClr>
              <a:buSzPts val="2000"/>
              <a:buFont typeface="Arial"/>
              <a:buNone/>
            </a:pPr>
            <a:r>
              <a:rPr lang="en-US" sz="2200" i="0" u="none">
                <a:solidFill>
                  <a:srgbClr val="000000"/>
                </a:solidFill>
                <a:latin typeface="Times New Roman"/>
                <a:ea typeface="Times New Roman"/>
                <a:cs typeface="Times New Roman"/>
                <a:sym typeface="Times New Roman"/>
              </a:rPr>
              <a:t>    P-performance must be measured (%)of win </a:t>
            </a:r>
            <a:endParaRPr sz="3400">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rgbClr val="000000"/>
              </a:buClr>
              <a:buSzPts val="2000"/>
              <a:buFont typeface="Arial"/>
              <a:buNone/>
            </a:pPr>
            <a:r>
              <a:rPr lang="en-US" sz="2200" i="0" u="none">
                <a:solidFill>
                  <a:srgbClr val="000000"/>
                </a:solidFill>
                <a:latin typeface="Times New Roman"/>
                <a:ea typeface="Times New Roman"/>
                <a:cs typeface="Times New Roman"/>
                <a:sym typeface="Times New Roman"/>
              </a:rPr>
              <a:t>If E: training experience consists of (games played against itself) </a:t>
            </a:r>
            <a:endParaRPr sz="3400">
              <a:latin typeface="Times New Roman"/>
              <a:ea typeface="Times New Roman"/>
              <a:cs typeface="Times New Roman"/>
              <a:sym typeface="Times New Roman"/>
            </a:endParaRPr>
          </a:p>
          <a:p>
            <a:pPr marL="342900" marR="0" lvl="0" indent="-355600" algn="l" rtl="0">
              <a:lnSpc>
                <a:spcPct val="100000"/>
              </a:lnSpc>
              <a:spcBef>
                <a:spcPts val="400"/>
              </a:spcBef>
              <a:spcAft>
                <a:spcPts val="0"/>
              </a:spcAft>
              <a:buClr>
                <a:srgbClr val="000000"/>
              </a:buClr>
              <a:buSzPts val="2200"/>
              <a:buFont typeface="Times New Roman"/>
              <a:buChar char="•"/>
            </a:pPr>
            <a:r>
              <a:rPr lang="en-US" sz="2200" i="0" u="none">
                <a:solidFill>
                  <a:srgbClr val="000000"/>
                </a:solidFill>
                <a:latin typeface="Times New Roman"/>
                <a:ea typeface="Times New Roman"/>
                <a:cs typeface="Times New Roman"/>
                <a:sym typeface="Times New Roman"/>
              </a:rPr>
              <a:t>Distribution of </a:t>
            </a:r>
            <a:r>
              <a:rPr lang="en-US" sz="2200" i="0" u="none">
                <a:solidFill>
                  <a:srgbClr val="00B0F0"/>
                </a:solidFill>
                <a:latin typeface="Times New Roman"/>
                <a:ea typeface="Times New Roman"/>
                <a:cs typeface="Times New Roman"/>
                <a:sym typeface="Times New Roman"/>
              </a:rPr>
              <a:t>training examples = testing examples </a:t>
            </a:r>
            <a:endParaRPr sz="3400">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chemeClr val="dk1"/>
              </a:buClr>
              <a:buSzPts val="2000"/>
              <a:buFont typeface="Arial"/>
              <a:buNone/>
            </a:pPr>
            <a:endParaRPr sz="2200" i="0" u="none">
              <a:solidFill>
                <a:srgbClr val="00B0F0"/>
              </a:solidFill>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rgbClr val="000000"/>
              </a:buClr>
              <a:buSzPts val="2000"/>
              <a:buFont typeface="Arial"/>
              <a:buNone/>
            </a:pPr>
            <a:r>
              <a:rPr lang="en-US" sz="2200" b="1" i="0" u="none">
                <a:solidFill>
                  <a:srgbClr val="000000"/>
                </a:solidFill>
                <a:latin typeface="Times New Roman"/>
                <a:ea typeface="Times New Roman"/>
                <a:cs typeface="Times New Roman"/>
                <a:sym typeface="Times New Roman"/>
              </a:rPr>
              <a:t>Learning Problem </a:t>
            </a:r>
            <a:endParaRPr sz="3400">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rgbClr val="000000"/>
              </a:buClr>
              <a:buSzPts val="2000"/>
              <a:buFont typeface="Arial"/>
              <a:buNone/>
            </a:pPr>
            <a:r>
              <a:rPr lang="en-US" sz="2200" i="0" u="none">
                <a:solidFill>
                  <a:srgbClr val="000000"/>
                </a:solidFill>
                <a:latin typeface="Times New Roman"/>
                <a:ea typeface="Times New Roman"/>
                <a:cs typeface="Times New Roman"/>
                <a:sym typeface="Times New Roman"/>
              </a:rPr>
              <a:t>Task T    : playing checkers </a:t>
            </a:r>
            <a:endParaRPr sz="3400">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rgbClr val="000000"/>
              </a:buClr>
              <a:buSzPts val="2000"/>
              <a:buFont typeface="Arial"/>
              <a:buNone/>
            </a:pPr>
            <a:r>
              <a:rPr lang="en-US" sz="2200" i="0" u="none">
                <a:solidFill>
                  <a:srgbClr val="000000"/>
                </a:solidFill>
                <a:latin typeface="Times New Roman"/>
                <a:ea typeface="Times New Roman"/>
                <a:cs typeface="Times New Roman"/>
                <a:sym typeface="Times New Roman"/>
              </a:rPr>
              <a:t>         P    :  % of games won in the tournament</a:t>
            </a:r>
            <a:endParaRPr sz="3400">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rgbClr val="000000"/>
              </a:buClr>
              <a:buSzPts val="2000"/>
              <a:buFont typeface="Arial"/>
              <a:buNone/>
            </a:pPr>
            <a:r>
              <a:rPr lang="en-US" sz="2200" i="0" u="none">
                <a:solidFill>
                  <a:srgbClr val="000000"/>
                </a:solidFill>
                <a:latin typeface="Times New Roman"/>
                <a:ea typeface="Times New Roman"/>
                <a:cs typeface="Times New Roman"/>
                <a:sym typeface="Times New Roman"/>
              </a:rPr>
              <a:t>	    E    : games played against itself </a:t>
            </a:r>
            <a:endParaRPr sz="3400">
              <a:latin typeface="Times New Roman"/>
              <a:ea typeface="Times New Roman"/>
              <a:cs typeface="Times New Roman"/>
              <a:sym typeface="Times New Roman"/>
            </a:endParaRPr>
          </a:p>
          <a:p>
            <a:pPr marL="342900" marR="0" lvl="0" indent="-342900" algn="l" rtl="0">
              <a:lnSpc>
                <a:spcPct val="100000"/>
              </a:lnSpc>
              <a:spcBef>
                <a:spcPts val="400"/>
              </a:spcBef>
              <a:spcAft>
                <a:spcPts val="0"/>
              </a:spcAft>
              <a:buClr>
                <a:srgbClr val="000000"/>
              </a:buClr>
              <a:buSzPts val="2000"/>
              <a:buFont typeface="Arial"/>
              <a:buNone/>
            </a:pPr>
            <a:r>
              <a:rPr lang="en-US" sz="2200" b="1" i="0" u="none">
                <a:solidFill>
                  <a:srgbClr val="000000"/>
                </a:solidFill>
                <a:latin typeface="Times New Roman"/>
                <a:ea typeface="Times New Roman"/>
                <a:cs typeface="Times New Roman"/>
                <a:sym typeface="Times New Roman"/>
              </a:rPr>
              <a:t>Choice :</a:t>
            </a:r>
            <a:endParaRPr sz="3400">
              <a:latin typeface="Times New Roman"/>
              <a:ea typeface="Times New Roman"/>
              <a:cs typeface="Times New Roman"/>
              <a:sym typeface="Times New Roman"/>
            </a:endParaRPr>
          </a:p>
          <a:p>
            <a:pPr marL="342900" marR="0" lvl="0" indent="-355600" algn="l" rtl="0">
              <a:lnSpc>
                <a:spcPct val="100000"/>
              </a:lnSpc>
              <a:spcBef>
                <a:spcPts val="400"/>
              </a:spcBef>
              <a:spcAft>
                <a:spcPts val="0"/>
              </a:spcAft>
              <a:buClr>
                <a:srgbClr val="000000"/>
              </a:buClr>
              <a:buSzPts val="2200"/>
              <a:buFont typeface="Times New Roman"/>
              <a:buAutoNum type="arabicPeriod"/>
            </a:pPr>
            <a:r>
              <a:rPr lang="en-US" sz="2200" i="0" u="none">
                <a:solidFill>
                  <a:srgbClr val="000000"/>
                </a:solidFill>
                <a:latin typeface="Times New Roman"/>
                <a:ea typeface="Times New Roman"/>
                <a:cs typeface="Times New Roman"/>
                <a:sym typeface="Times New Roman"/>
              </a:rPr>
              <a:t>Exact type of knowledge to be learned</a:t>
            </a:r>
            <a:endParaRPr sz="3400">
              <a:latin typeface="Times New Roman"/>
              <a:ea typeface="Times New Roman"/>
              <a:cs typeface="Times New Roman"/>
              <a:sym typeface="Times New Roman"/>
            </a:endParaRPr>
          </a:p>
          <a:p>
            <a:pPr marL="342900" marR="0" lvl="0" indent="-355600" algn="l" rtl="0">
              <a:lnSpc>
                <a:spcPct val="100000"/>
              </a:lnSpc>
              <a:spcBef>
                <a:spcPts val="400"/>
              </a:spcBef>
              <a:spcAft>
                <a:spcPts val="0"/>
              </a:spcAft>
              <a:buClr>
                <a:srgbClr val="000000"/>
              </a:buClr>
              <a:buSzPts val="2200"/>
              <a:buFont typeface="Times New Roman"/>
              <a:buAutoNum type="arabicPeriod"/>
            </a:pPr>
            <a:r>
              <a:rPr lang="en-US" sz="2200" i="0" u="none">
                <a:solidFill>
                  <a:srgbClr val="000000"/>
                </a:solidFill>
                <a:latin typeface="Times New Roman"/>
                <a:ea typeface="Times New Roman"/>
                <a:cs typeface="Times New Roman"/>
                <a:sym typeface="Times New Roman"/>
              </a:rPr>
              <a:t>Representation for target knowledge </a:t>
            </a:r>
            <a:endParaRPr sz="3400">
              <a:latin typeface="Times New Roman"/>
              <a:ea typeface="Times New Roman"/>
              <a:cs typeface="Times New Roman"/>
              <a:sym typeface="Times New Roman"/>
            </a:endParaRPr>
          </a:p>
          <a:p>
            <a:pPr marL="342900" marR="0" lvl="0" indent="-355600" algn="l" rtl="0">
              <a:lnSpc>
                <a:spcPct val="100000"/>
              </a:lnSpc>
              <a:spcBef>
                <a:spcPts val="400"/>
              </a:spcBef>
              <a:spcAft>
                <a:spcPts val="0"/>
              </a:spcAft>
              <a:buClr>
                <a:srgbClr val="000000"/>
              </a:buClr>
              <a:buSzPts val="2200"/>
              <a:buFont typeface="Times New Roman"/>
              <a:buAutoNum type="arabicPeriod"/>
            </a:pPr>
            <a:r>
              <a:rPr lang="en-US" sz="2200" i="0" u="none">
                <a:solidFill>
                  <a:srgbClr val="000000"/>
                </a:solidFill>
                <a:latin typeface="Times New Roman"/>
                <a:ea typeface="Times New Roman"/>
                <a:cs typeface="Times New Roman"/>
                <a:sym typeface="Times New Roman"/>
              </a:rPr>
              <a:t>A learning mechanism .</a:t>
            </a:r>
            <a:endParaRPr sz="3400">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B0F0"/>
              </a:buClr>
              <a:buSzPts val="4400"/>
              <a:buFont typeface="Calibri"/>
              <a:buNone/>
            </a:pPr>
            <a:r>
              <a:rPr lang="en-US" sz="3700" b="1">
                <a:solidFill>
                  <a:srgbClr val="FF0000"/>
                </a:solidFill>
              </a:rPr>
              <a:t>2</a:t>
            </a:r>
            <a:r>
              <a:rPr lang="en-US" sz="3700" b="1" i="0" u="none">
                <a:solidFill>
                  <a:srgbClr val="FF0000"/>
                </a:solidFill>
                <a:latin typeface="Calibri"/>
                <a:ea typeface="Calibri"/>
                <a:cs typeface="Calibri"/>
                <a:sym typeface="Calibri"/>
              </a:rPr>
              <a:t>:Choosing  Target Function</a:t>
            </a:r>
            <a:r>
              <a:rPr lang="en-US" sz="4800" b="1" i="0" u="none">
                <a:solidFill>
                  <a:srgbClr val="FF0000"/>
                </a:solidFill>
                <a:latin typeface="Calibri"/>
                <a:ea typeface="Calibri"/>
                <a:cs typeface="Calibri"/>
                <a:sym typeface="Calibri"/>
              </a:rPr>
              <a:t> </a:t>
            </a:r>
            <a:endParaRPr sz="4800">
              <a:solidFill>
                <a:srgbClr val="FF0000"/>
              </a:solidFill>
            </a:endParaRPr>
          </a:p>
        </p:txBody>
      </p:sp>
      <p:sp>
        <p:nvSpPr>
          <p:cNvPr id="375" name="Google Shape;375;p31"/>
          <p:cNvSpPr txBox="1">
            <a:spLocks noGrp="1"/>
          </p:cNvSpPr>
          <p:nvPr>
            <p:ph type="body" idx="1"/>
          </p:nvPr>
        </p:nvSpPr>
        <p:spPr>
          <a:xfrm>
            <a:off x="457200" y="1600200"/>
            <a:ext cx="8229600" cy="4525962"/>
          </a:xfrm>
          <a:prstGeom prst="rect">
            <a:avLst/>
          </a:prstGeom>
          <a:solidFill>
            <a:schemeClr val="lt1"/>
          </a:solidFill>
          <a:ln w="25400" cap="flat" cmpd="sng">
            <a:solidFill>
              <a:schemeClr val="dk1"/>
            </a:solidFill>
            <a:prstDash val="solid"/>
            <a:miter lim="800000"/>
            <a:headEnd type="none" w="sm" len="sm"/>
            <a:tailEnd type="none" w="sm" len="sm"/>
          </a:ln>
        </p:spPr>
        <p:txBody>
          <a:bodyPr spcFirstLastPara="1" wrap="square" lIns="91425" tIns="45700" rIns="91425" bIns="45700" anchor="t" anchorCtr="0">
            <a:normAutofit/>
          </a:bodyPr>
          <a:lstStyle/>
          <a:p>
            <a:pPr marL="342900" marR="0" lvl="0" indent="-342900" algn="l" rtl="0">
              <a:lnSpc>
                <a:spcPct val="80000"/>
              </a:lnSpc>
              <a:spcBef>
                <a:spcPts val="0"/>
              </a:spcBef>
              <a:spcAft>
                <a:spcPts val="0"/>
              </a:spcAft>
              <a:buClr>
                <a:srgbClr val="000000"/>
              </a:buClr>
              <a:buSzPts val="3000"/>
              <a:buFont typeface="Times New Roman"/>
              <a:buChar char="•"/>
            </a:pPr>
            <a:r>
              <a:rPr lang="en-US" sz="3000" i="0" u="none">
                <a:solidFill>
                  <a:srgbClr val="000000"/>
                </a:solidFill>
                <a:latin typeface="Times New Roman"/>
                <a:ea typeface="Times New Roman"/>
                <a:cs typeface="Times New Roman"/>
                <a:sym typeface="Times New Roman"/>
              </a:rPr>
              <a:t>Determine exactly what type of knowledge will be learned </a:t>
            </a:r>
            <a:endParaRPr>
              <a:latin typeface="Times New Roman"/>
              <a:ea typeface="Times New Roman"/>
              <a:cs typeface="Times New Roman"/>
              <a:sym typeface="Times New Roman"/>
            </a:endParaRPr>
          </a:p>
          <a:p>
            <a:pPr marL="342900" marR="0" lvl="0" indent="-342900" algn="l" rtl="0">
              <a:lnSpc>
                <a:spcPct val="80000"/>
              </a:lnSpc>
              <a:spcBef>
                <a:spcPts val="600"/>
              </a:spcBef>
              <a:spcAft>
                <a:spcPts val="0"/>
              </a:spcAft>
              <a:buClr>
                <a:srgbClr val="000000"/>
              </a:buClr>
              <a:buSzPts val="3000"/>
              <a:buFont typeface="Times New Roman"/>
              <a:buChar char="•"/>
            </a:pPr>
            <a:r>
              <a:rPr lang="en-US" sz="3000" i="0" u="none">
                <a:solidFill>
                  <a:srgbClr val="000000"/>
                </a:solidFill>
                <a:latin typeface="Times New Roman"/>
                <a:ea typeface="Times New Roman"/>
                <a:cs typeface="Times New Roman"/>
                <a:sym typeface="Times New Roman"/>
              </a:rPr>
              <a:t>How it will be used by performance program?</a:t>
            </a:r>
            <a:endParaRPr>
              <a:latin typeface="Times New Roman"/>
              <a:ea typeface="Times New Roman"/>
              <a:cs typeface="Times New Roman"/>
              <a:sym typeface="Times New Roman"/>
            </a:endParaRPr>
          </a:p>
          <a:p>
            <a:pPr marL="342900" marR="0" lvl="0" indent="-342900" algn="l" rtl="0">
              <a:lnSpc>
                <a:spcPct val="80000"/>
              </a:lnSpc>
              <a:spcBef>
                <a:spcPts val="600"/>
              </a:spcBef>
              <a:spcAft>
                <a:spcPts val="0"/>
              </a:spcAft>
              <a:buClr>
                <a:srgbClr val="000000"/>
              </a:buClr>
              <a:buSzPts val="3000"/>
              <a:buFont typeface="Arial"/>
              <a:buNone/>
            </a:pPr>
            <a:r>
              <a:rPr lang="en-US" sz="3000" b="1" i="0" u="none">
                <a:solidFill>
                  <a:srgbClr val="000000"/>
                </a:solidFill>
                <a:latin typeface="Times New Roman"/>
                <a:ea typeface="Times New Roman"/>
                <a:cs typeface="Times New Roman"/>
                <a:sym typeface="Times New Roman"/>
              </a:rPr>
              <a:t>Answer: </a:t>
            </a:r>
            <a:r>
              <a:rPr lang="en-US" sz="3000" i="0" u="none">
                <a:solidFill>
                  <a:srgbClr val="000000"/>
                </a:solidFill>
                <a:latin typeface="Times New Roman"/>
                <a:ea typeface="Times New Roman"/>
                <a:cs typeface="Times New Roman"/>
                <a:sym typeface="Times New Roman"/>
              </a:rPr>
              <a:t>choose best legal moves in large search space</a:t>
            </a:r>
            <a:endParaRPr>
              <a:latin typeface="Times New Roman"/>
              <a:ea typeface="Times New Roman"/>
              <a:cs typeface="Times New Roman"/>
              <a:sym typeface="Times New Roman"/>
            </a:endParaRPr>
          </a:p>
          <a:p>
            <a:pPr marL="342900" marR="0" lvl="0" indent="-342900" algn="l" rtl="0">
              <a:lnSpc>
                <a:spcPct val="80000"/>
              </a:lnSpc>
              <a:spcBef>
                <a:spcPts val="600"/>
              </a:spcBef>
              <a:spcAft>
                <a:spcPts val="0"/>
              </a:spcAft>
              <a:buClr>
                <a:schemeClr val="dk1"/>
              </a:buClr>
              <a:buSzPts val="3000"/>
              <a:buFont typeface="Arial"/>
              <a:buNone/>
            </a:pPr>
            <a:endParaRPr sz="3000" i="0" u="none">
              <a:solidFill>
                <a:srgbClr val="000000"/>
              </a:solidFill>
              <a:latin typeface="Times New Roman"/>
              <a:ea typeface="Times New Roman"/>
              <a:cs typeface="Times New Roman"/>
              <a:sym typeface="Times New Roman"/>
            </a:endParaRPr>
          </a:p>
          <a:p>
            <a:pPr marL="342900" marR="0" lvl="0" indent="-342900" algn="l" rtl="0">
              <a:lnSpc>
                <a:spcPct val="80000"/>
              </a:lnSpc>
              <a:spcBef>
                <a:spcPts val="600"/>
              </a:spcBef>
              <a:spcAft>
                <a:spcPts val="0"/>
              </a:spcAft>
              <a:buClr>
                <a:schemeClr val="dk1"/>
              </a:buClr>
              <a:buSzPts val="2400"/>
              <a:buFont typeface="Arial"/>
              <a:buNone/>
            </a:pPr>
            <a:r>
              <a:rPr lang="en-US" sz="2400" b="1" i="0" u="none">
                <a:solidFill>
                  <a:schemeClr val="dk1"/>
                </a:solidFill>
                <a:latin typeface="Times New Roman"/>
                <a:ea typeface="Times New Roman"/>
                <a:cs typeface="Times New Roman"/>
                <a:sym typeface="Times New Roman"/>
              </a:rPr>
              <a:t>Notation </a:t>
            </a:r>
            <a:r>
              <a:rPr lang="en-US" sz="3000" b="1" i="0" u="none">
                <a:solidFill>
                  <a:schemeClr val="dk1"/>
                </a:solidFill>
                <a:latin typeface="Times New Roman"/>
                <a:ea typeface="Times New Roman"/>
                <a:cs typeface="Times New Roman"/>
                <a:sym typeface="Times New Roman"/>
              </a:rPr>
              <a:t>:</a:t>
            </a:r>
            <a:r>
              <a:rPr lang="en-US" sz="3000" i="0" u="none">
                <a:solidFill>
                  <a:srgbClr val="000000"/>
                </a:solidFill>
                <a:latin typeface="Times New Roman"/>
                <a:ea typeface="Times New Roman"/>
                <a:cs typeface="Times New Roman"/>
                <a:sym typeface="Times New Roman"/>
              </a:rPr>
              <a:t> ChooseMove : </a:t>
            </a:r>
            <a:r>
              <a:rPr lang="en-US" sz="3000" b="1" i="0" u="none">
                <a:solidFill>
                  <a:srgbClr val="FF0066"/>
                </a:solidFill>
                <a:latin typeface="Times New Roman"/>
                <a:ea typeface="Times New Roman"/>
                <a:cs typeface="Times New Roman"/>
                <a:sym typeface="Times New Roman"/>
              </a:rPr>
              <a:t>B-&gt;M</a:t>
            </a:r>
            <a:endParaRPr>
              <a:latin typeface="Times New Roman"/>
              <a:ea typeface="Times New Roman"/>
              <a:cs typeface="Times New Roman"/>
              <a:sym typeface="Times New Roman"/>
            </a:endParaRPr>
          </a:p>
          <a:p>
            <a:pPr marL="342900" marR="0" lvl="0" indent="-342900" algn="l" rtl="0">
              <a:lnSpc>
                <a:spcPct val="80000"/>
              </a:lnSpc>
              <a:spcBef>
                <a:spcPts val="600"/>
              </a:spcBef>
              <a:spcAft>
                <a:spcPts val="0"/>
              </a:spcAft>
              <a:buClr>
                <a:srgbClr val="000000"/>
              </a:buClr>
              <a:buSzPts val="3000"/>
              <a:buFont typeface="Arial"/>
              <a:buNone/>
            </a:pPr>
            <a:r>
              <a:rPr lang="en-US" sz="3000" i="0" u="none">
                <a:solidFill>
                  <a:srgbClr val="000000"/>
                </a:solidFill>
                <a:latin typeface="Times New Roman"/>
                <a:ea typeface="Times New Roman"/>
                <a:cs typeface="Times New Roman"/>
                <a:sym typeface="Times New Roman"/>
              </a:rPr>
              <a:t>B : legal board states </a:t>
            </a:r>
            <a:endParaRPr>
              <a:latin typeface="Times New Roman"/>
              <a:ea typeface="Times New Roman"/>
              <a:cs typeface="Times New Roman"/>
              <a:sym typeface="Times New Roman"/>
            </a:endParaRPr>
          </a:p>
          <a:p>
            <a:pPr marL="342900" marR="0" lvl="0" indent="-342900" algn="l" rtl="0">
              <a:lnSpc>
                <a:spcPct val="80000"/>
              </a:lnSpc>
              <a:spcBef>
                <a:spcPts val="600"/>
              </a:spcBef>
              <a:spcAft>
                <a:spcPts val="0"/>
              </a:spcAft>
              <a:buClr>
                <a:srgbClr val="000000"/>
              </a:buClr>
              <a:buSzPts val="3000"/>
              <a:buFont typeface="Arial"/>
              <a:buNone/>
            </a:pPr>
            <a:r>
              <a:rPr lang="en-US" sz="3000" i="0" u="none">
                <a:solidFill>
                  <a:srgbClr val="000000"/>
                </a:solidFill>
                <a:latin typeface="Times New Roman"/>
                <a:ea typeface="Times New Roman"/>
                <a:cs typeface="Times New Roman"/>
                <a:sym typeface="Times New Roman"/>
              </a:rPr>
              <a:t>M : moves </a:t>
            </a:r>
            <a:endParaRPr>
              <a:latin typeface="Times New Roman"/>
              <a:ea typeface="Times New Roman"/>
              <a:cs typeface="Times New Roman"/>
              <a:sym typeface="Times New Roman"/>
            </a:endParaRPr>
          </a:p>
          <a:p>
            <a:pPr marL="342900" marR="0" lvl="0" indent="-342900" algn="l" rtl="0">
              <a:lnSpc>
                <a:spcPct val="80000"/>
              </a:lnSpc>
              <a:spcBef>
                <a:spcPts val="600"/>
              </a:spcBef>
              <a:spcAft>
                <a:spcPts val="0"/>
              </a:spcAft>
              <a:buClr>
                <a:srgbClr val="000000"/>
              </a:buClr>
              <a:buSzPts val="3000"/>
              <a:buFont typeface="Arial"/>
              <a:buNone/>
            </a:pPr>
            <a:r>
              <a:rPr lang="en-US" sz="3000" i="0" u="none">
                <a:solidFill>
                  <a:srgbClr val="000000"/>
                </a:solidFill>
                <a:latin typeface="Times New Roman"/>
                <a:ea typeface="Times New Roman"/>
                <a:cs typeface="Times New Roman"/>
                <a:sym typeface="Times New Roman"/>
              </a:rPr>
              <a:t>Improve the ‘P’ of Task ‘T’</a:t>
            </a:r>
            <a:endParaRPr>
              <a:latin typeface="Times New Roman"/>
              <a:ea typeface="Times New Roman"/>
              <a:cs typeface="Times New Roman"/>
              <a:sym typeface="Times New Roman"/>
            </a:endParaRPr>
          </a:p>
          <a:p>
            <a:pPr marL="342900" marR="0" lvl="0" indent="-152400" algn="l" rtl="0">
              <a:spcBef>
                <a:spcPts val="600"/>
              </a:spcBef>
              <a:spcAft>
                <a:spcPts val="0"/>
              </a:spcAft>
              <a:buClr>
                <a:schemeClr val="dk1"/>
              </a:buClr>
              <a:buSzPts val="3000"/>
              <a:buFont typeface="Arial"/>
              <a:buNone/>
            </a:pPr>
            <a:endParaRPr sz="3000" i="0" u="none">
              <a:solidFill>
                <a:srgbClr val="000000"/>
              </a:solidFill>
              <a:latin typeface="Times New Roman"/>
              <a:ea typeface="Times New Roman"/>
              <a:cs typeface="Times New Roman"/>
              <a:sym typeface="Times New Roman"/>
            </a:endParaRPr>
          </a:p>
        </p:txBody>
      </p:sp>
      <p:sp>
        <p:nvSpPr>
          <p:cNvPr id="376" name="Google Shape;376;p31"/>
          <p:cNvSpPr txBox="1"/>
          <p:nvPr/>
        </p:nvSpPr>
        <p:spPr>
          <a:xfrm>
            <a:off x="2253600" y="3314700"/>
            <a:ext cx="2590800" cy="369300"/>
          </a:xfrm>
          <a:prstGeom prst="rect">
            <a:avLst/>
          </a:prstGeom>
          <a:gradFill>
            <a:gsLst>
              <a:gs pos="0">
                <a:srgbClr val="CB6C1D"/>
              </a:gs>
              <a:gs pos="80000">
                <a:srgbClr val="FF8F2A"/>
              </a:gs>
              <a:gs pos="100000">
                <a:srgbClr val="FF8F26"/>
              </a:gs>
            </a:gsLst>
            <a:lin ang="16200000" scaled="0"/>
          </a:gradFill>
          <a:ln w="9525" cap="flat" cmpd="sng">
            <a:solidFill>
              <a:srgbClr val="F69240"/>
            </a:solidFill>
            <a:prstDash val="solid"/>
            <a:miter lim="800000"/>
            <a:headEnd type="none" w="sm" len="sm"/>
            <a:tailEnd type="none" w="sm" len="sm"/>
          </a:ln>
          <a:effectLst>
            <a:outerShdw blurRad="63500" dist="23000" dir="5400000">
              <a:srgbClr val="000000">
                <a:alpha val="34901"/>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a:solidFill>
                  <a:srgbClr val="FFFFFF"/>
                </a:solidFill>
                <a:latin typeface="Calibri"/>
                <a:ea typeface="Calibri"/>
                <a:cs typeface="Calibri"/>
                <a:sym typeface="Calibri"/>
              </a:rPr>
              <a:t>Function ChooseMove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B0F0"/>
              </a:buClr>
              <a:buSzPts val="4400"/>
              <a:buFont typeface="Calibri"/>
              <a:buNone/>
            </a:pPr>
            <a:r>
              <a:rPr lang="en-US" sz="3200" b="0" i="0" u="none">
                <a:solidFill>
                  <a:srgbClr val="00B0F0"/>
                </a:solidFill>
                <a:latin typeface="Calibri"/>
                <a:ea typeface="Calibri"/>
                <a:cs typeface="Calibri"/>
                <a:sym typeface="Calibri"/>
              </a:rPr>
              <a:t>Evaluation Function</a:t>
            </a:r>
            <a:endParaRPr sz="3200"/>
          </a:p>
        </p:txBody>
      </p:sp>
      <p:sp>
        <p:nvSpPr>
          <p:cNvPr id="382" name="Google Shape;382;p32"/>
          <p:cNvSpPr txBox="1">
            <a:spLocks noGrp="1"/>
          </p:cNvSpPr>
          <p:nvPr>
            <p:ph type="body" idx="1"/>
          </p:nvPr>
        </p:nvSpPr>
        <p:spPr>
          <a:xfrm>
            <a:off x="228600" y="1371600"/>
            <a:ext cx="8763000" cy="53340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80000"/>
              </a:lnSpc>
              <a:spcBef>
                <a:spcPts val="0"/>
              </a:spcBef>
              <a:spcAft>
                <a:spcPts val="0"/>
              </a:spcAft>
              <a:buClr>
                <a:schemeClr val="dk1"/>
              </a:buClr>
              <a:buSzPts val="2500"/>
              <a:buFont typeface="Times New Roman"/>
              <a:buChar char="•"/>
            </a:pPr>
            <a:r>
              <a:rPr lang="en-US" sz="2500" i="0" u="none">
                <a:solidFill>
                  <a:schemeClr val="dk1"/>
                </a:solidFill>
                <a:latin typeface="Times New Roman"/>
                <a:ea typeface="Times New Roman"/>
                <a:cs typeface="Times New Roman"/>
                <a:sym typeface="Times New Roman"/>
              </a:rPr>
              <a:t>Assigns a numerical score to any given board state </a:t>
            </a:r>
            <a:endParaRPr>
              <a:latin typeface="Times New Roman"/>
              <a:ea typeface="Times New Roman"/>
              <a:cs typeface="Times New Roman"/>
              <a:sym typeface="Times New Roman"/>
            </a:endParaRPr>
          </a:p>
          <a:p>
            <a:pPr marL="342900" marR="0" lvl="0" indent="-342900" algn="l" rtl="0">
              <a:lnSpc>
                <a:spcPct val="80000"/>
              </a:lnSpc>
              <a:spcBef>
                <a:spcPts val="500"/>
              </a:spcBef>
              <a:spcAft>
                <a:spcPts val="0"/>
              </a:spcAft>
              <a:buClr>
                <a:schemeClr val="dk1"/>
              </a:buClr>
              <a:buSzPts val="2500"/>
              <a:buFont typeface="Times New Roman"/>
              <a:buChar char="•"/>
            </a:pPr>
            <a:r>
              <a:rPr lang="en-US" sz="2500" i="0" u="none">
                <a:solidFill>
                  <a:schemeClr val="dk1"/>
                </a:solidFill>
                <a:latin typeface="Times New Roman"/>
                <a:ea typeface="Times New Roman"/>
                <a:cs typeface="Times New Roman"/>
                <a:sym typeface="Times New Roman"/>
              </a:rPr>
              <a:t>Target Function  = V </a:t>
            </a:r>
            <a:endParaRPr>
              <a:latin typeface="Times New Roman"/>
              <a:ea typeface="Times New Roman"/>
              <a:cs typeface="Times New Roman"/>
              <a:sym typeface="Times New Roman"/>
            </a:endParaRPr>
          </a:p>
          <a:p>
            <a:pPr marL="342900" marR="0" lvl="0" indent="-342900" algn="l" rtl="0">
              <a:lnSpc>
                <a:spcPct val="80000"/>
              </a:lnSpc>
              <a:spcBef>
                <a:spcPts val="500"/>
              </a:spcBef>
              <a:spcAft>
                <a:spcPts val="0"/>
              </a:spcAft>
              <a:buClr>
                <a:schemeClr val="dk1"/>
              </a:buClr>
              <a:buSzPts val="2500"/>
              <a:buFont typeface="Arial"/>
              <a:buChar char="•"/>
            </a:pPr>
            <a:r>
              <a:rPr lang="en-US" sz="2500" i="0" u="none">
                <a:solidFill>
                  <a:schemeClr val="dk1"/>
                </a:solidFill>
                <a:latin typeface="Times New Roman"/>
                <a:ea typeface="Times New Roman"/>
                <a:cs typeface="Times New Roman"/>
                <a:sym typeface="Times New Roman"/>
              </a:rPr>
              <a:t>Notation  </a:t>
            </a:r>
            <a:r>
              <a:rPr lang="en-US" sz="2500" b="1" i="0" u="none">
                <a:solidFill>
                  <a:schemeClr val="dk1"/>
                </a:solidFill>
                <a:latin typeface="Times New Roman"/>
                <a:ea typeface="Times New Roman"/>
                <a:cs typeface="Times New Roman"/>
                <a:sym typeface="Times New Roman"/>
              </a:rPr>
              <a:t>V: B-&gt;R  </a:t>
            </a:r>
            <a:r>
              <a:rPr lang="en-US" sz="2500" i="0" u="none">
                <a:solidFill>
                  <a:schemeClr val="dk1"/>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342900" marR="0" lvl="0" indent="-342900" algn="l" rtl="0">
              <a:lnSpc>
                <a:spcPct val="80000"/>
              </a:lnSpc>
              <a:spcBef>
                <a:spcPts val="500"/>
              </a:spcBef>
              <a:spcAft>
                <a:spcPts val="0"/>
              </a:spcAft>
              <a:buClr>
                <a:schemeClr val="dk1"/>
              </a:buClr>
              <a:buSzPts val="2500"/>
              <a:buFont typeface="Arial"/>
              <a:buNone/>
            </a:pPr>
            <a:r>
              <a:rPr lang="en-US" sz="2500" i="0" u="none">
                <a:solidFill>
                  <a:schemeClr val="dk1"/>
                </a:solidFill>
                <a:latin typeface="Times New Roman"/>
                <a:ea typeface="Times New Roman"/>
                <a:cs typeface="Times New Roman"/>
                <a:sym typeface="Times New Roman"/>
              </a:rPr>
              <a:t>where </a:t>
            </a:r>
            <a:r>
              <a:rPr lang="en-US" sz="2500">
                <a:latin typeface="Times New Roman"/>
                <a:ea typeface="Times New Roman"/>
                <a:cs typeface="Times New Roman"/>
                <a:sym typeface="Times New Roman"/>
              </a:rPr>
              <a:t>B</a:t>
            </a:r>
            <a:r>
              <a:rPr lang="en-US" sz="2500" i="0" u="none">
                <a:solidFill>
                  <a:schemeClr val="dk1"/>
                </a:solidFill>
                <a:latin typeface="Times New Roman"/>
                <a:ea typeface="Times New Roman"/>
                <a:cs typeface="Times New Roman"/>
                <a:sym typeface="Times New Roman"/>
              </a:rPr>
              <a:t> = legal board state </a:t>
            </a:r>
            <a:endParaRPr>
              <a:latin typeface="Times New Roman"/>
              <a:ea typeface="Times New Roman"/>
              <a:cs typeface="Times New Roman"/>
              <a:sym typeface="Times New Roman"/>
            </a:endParaRPr>
          </a:p>
          <a:p>
            <a:pPr marL="342900" marR="0" lvl="0" indent="-342900" algn="l" rtl="0">
              <a:lnSpc>
                <a:spcPct val="80000"/>
              </a:lnSpc>
              <a:spcBef>
                <a:spcPts val="500"/>
              </a:spcBef>
              <a:spcAft>
                <a:spcPts val="0"/>
              </a:spcAft>
              <a:buClr>
                <a:schemeClr val="dk1"/>
              </a:buClr>
              <a:buSzPts val="2500"/>
              <a:buFont typeface="Arial"/>
              <a:buNone/>
            </a:pPr>
            <a:r>
              <a:rPr lang="en-US" sz="2500" i="0" u="none">
                <a:solidFill>
                  <a:schemeClr val="dk1"/>
                </a:solidFill>
                <a:latin typeface="Times New Roman"/>
                <a:ea typeface="Times New Roman"/>
                <a:cs typeface="Times New Roman"/>
                <a:sym typeface="Times New Roman"/>
              </a:rPr>
              <a:t>	        R = set of real nos.</a:t>
            </a:r>
            <a:endParaRPr>
              <a:latin typeface="Times New Roman"/>
              <a:ea typeface="Times New Roman"/>
              <a:cs typeface="Times New Roman"/>
              <a:sym typeface="Times New Roman"/>
            </a:endParaRPr>
          </a:p>
          <a:p>
            <a:pPr marL="342900" marR="0" lvl="0" indent="-342900" algn="l" rtl="0">
              <a:lnSpc>
                <a:spcPct val="80000"/>
              </a:lnSpc>
              <a:spcBef>
                <a:spcPts val="500"/>
              </a:spcBef>
              <a:spcAft>
                <a:spcPts val="0"/>
              </a:spcAft>
              <a:buClr>
                <a:schemeClr val="dk1"/>
              </a:buClr>
              <a:buSzPts val="2500"/>
              <a:buFont typeface="Arial"/>
              <a:buNone/>
            </a:pPr>
            <a:r>
              <a:rPr lang="en-US" sz="2500" i="0" u="none">
                <a:solidFill>
                  <a:schemeClr val="dk1"/>
                </a:solidFill>
                <a:latin typeface="Times New Roman"/>
                <a:ea typeface="Times New Roman"/>
                <a:cs typeface="Times New Roman"/>
                <a:sym typeface="Times New Roman"/>
              </a:rPr>
              <a:t>Target value V(b) for an arbitrary state b in B</a:t>
            </a:r>
            <a:endParaRPr>
              <a:latin typeface="Times New Roman"/>
              <a:ea typeface="Times New Roman"/>
              <a:cs typeface="Times New Roman"/>
              <a:sym typeface="Times New Roman"/>
            </a:endParaRPr>
          </a:p>
          <a:p>
            <a:pPr marL="342900" marR="0" lvl="0" indent="-342900" algn="l" rtl="0">
              <a:lnSpc>
                <a:spcPct val="80000"/>
              </a:lnSpc>
              <a:spcBef>
                <a:spcPts val="500"/>
              </a:spcBef>
              <a:spcAft>
                <a:spcPts val="0"/>
              </a:spcAft>
              <a:buClr>
                <a:schemeClr val="dk1"/>
              </a:buClr>
              <a:buSzPts val="2500"/>
              <a:buFont typeface="Times New Roman"/>
              <a:buAutoNum type="arabicParenR"/>
            </a:pPr>
            <a:r>
              <a:rPr lang="en-US" sz="2500" i="0" u="none">
                <a:solidFill>
                  <a:schemeClr val="dk1"/>
                </a:solidFill>
                <a:latin typeface="Times New Roman"/>
                <a:ea typeface="Times New Roman"/>
                <a:cs typeface="Times New Roman"/>
                <a:sym typeface="Times New Roman"/>
              </a:rPr>
              <a:t>If b is final board state = won ,V(b) = 100</a:t>
            </a:r>
            <a:endParaRPr>
              <a:latin typeface="Times New Roman"/>
              <a:ea typeface="Times New Roman"/>
              <a:cs typeface="Times New Roman"/>
              <a:sym typeface="Times New Roman"/>
            </a:endParaRPr>
          </a:p>
          <a:p>
            <a:pPr marL="342900" marR="0" lvl="0" indent="-342900" algn="l" rtl="0">
              <a:lnSpc>
                <a:spcPct val="80000"/>
              </a:lnSpc>
              <a:spcBef>
                <a:spcPts val="500"/>
              </a:spcBef>
              <a:spcAft>
                <a:spcPts val="0"/>
              </a:spcAft>
              <a:buClr>
                <a:schemeClr val="dk1"/>
              </a:buClr>
              <a:buSzPts val="2500"/>
              <a:buFont typeface="Times New Roman"/>
              <a:buAutoNum type="arabicParenR"/>
            </a:pPr>
            <a:r>
              <a:rPr lang="en-US" sz="2500" i="0" u="none">
                <a:solidFill>
                  <a:schemeClr val="dk1"/>
                </a:solidFill>
                <a:latin typeface="Times New Roman"/>
                <a:ea typeface="Times New Roman"/>
                <a:cs typeface="Times New Roman"/>
                <a:sym typeface="Times New Roman"/>
              </a:rPr>
              <a:t>If b is a final board state =lost ,V(b) = -100</a:t>
            </a:r>
            <a:endParaRPr>
              <a:latin typeface="Times New Roman"/>
              <a:ea typeface="Times New Roman"/>
              <a:cs typeface="Times New Roman"/>
              <a:sym typeface="Times New Roman"/>
            </a:endParaRPr>
          </a:p>
          <a:p>
            <a:pPr marL="342900" marR="0" lvl="0" indent="-342900" algn="l" rtl="0">
              <a:lnSpc>
                <a:spcPct val="80000"/>
              </a:lnSpc>
              <a:spcBef>
                <a:spcPts val="500"/>
              </a:spcBef>
              <a:spcAft>
                <a:spcPts val="0"/>
              </a:spcAft>
              <a:buClr>
                <a:schemeClr val="dk1"/>
              </a:buClr>
              <a:buSzPts val="2500"/>
              <a:buFont typeface="Times New Roman"/>
              <a:buAutoNum type="arabicParenR"/>
            </a:pPr>
            <a:r>
              <a:rPr lang="en-US" sz="2500" i="0" u="none">
                <a:solidFill>
                  <a:schemeClr val="dk1"/>
                </a:solidFill>
                <a:latin typeface="Times New Roman"/>
                <a:ea typeface="Times New Roman"/>
                <a:cs typeface="Times New Roman"/>
                <a:sym typeface="Times New Roman"/>
              </a:rPr>
              <a:t>If b= drawn state , v(b) = 0 , V(b) = drawn</a:t>
            </a:r>
            <a:endParaRPr>
              <a:latin typeface="Times New Roman"/>
              <a:ea typeface="Times New Roman"/>
              <a:cs typeface="Times New Roman"/>
              <a:sym typeface="Times New Roman"/>
            </a:endParaRPr>
          </a:p>
          <a:p>
            <a:pPr marL="342900" marR="0" lvl="0" indent="-342900" algn="l" rtl="0">
              <a:lnSpc>
                <a:spcPct val="80000"/>
              </a:lnSpc>
              <a:spcBef>
                <a:spcPts val="500"/>
              </a:spcBef>
              <a:spcAft>
                <a:spcPts val="0"/>
              </a:spcAft>
              <a:buClr>
                <a:schemeClr val="dk1"/>
              </a:buClr>
              <a:buSzPts val="2500"/>
              <a:buFont typeface="Times New Roman"/>
              <a:buAutoNum type="arabicParenR"/>
            </a:pPr>
            <a:r>
              <a:rPr lang="en-US" sz="2500" i="0" u="none">
                <a:solidFill>
                  <a:schemeClr val="dk1"/>
                </a:solidFill>
                <a:latin typeface="Times New Roman"/>
                <a:ea typeface="Times New Roman"/>
                <a:cs typeface="Times New Roman"/>
                <a:sym typeface="Times New Roman"/>
              </a:rPr>
              <a:t>If b!=final state ,V(b) = V(b’)</a:t>
            </a:r>
            <a:endParaRPr>
              <a:latin typeface="Times New Roman"/>
              <a:ea typeface="Times New Roman"/>
              <a:cs typeface="Times New Roman"/>
              <a:sym typeface="Times New Roman"/>
            </a:endParaRPr>
          </a:p>
          <a:p>
            <a:pPr marL="342900" marR="0" lvl="0" indent="-342900" algn="l" rtl="0">
              <a:lnSpc>
                <a:spcPct val="80000"/>
              </a:lnSpc>
              <a:spcBef>
                <a:spcPts val="500"/>
              </a:spcBef>
              <a:spcAft>
                <a:spcPts val="0"/>
              </a:spcAft>
              <a:buClr>
                <a:schemeClr val="dk1"/>
              </a:buClr>
              <a:buSzPts val="2500"/>
              <a:buFont typeface="Arial"/>
              <a:buNone/>
            </a:pPr>
            <a:r>
              <a:rPr lang="en-US" sz="2500" i="0" u="none">
                <a:solidFill>
                  <a:schemeClr val="dk1"/>
                </a:solidFill>
                <a:latin typeface="Times New Roman"/>
                <a:ea typeface="Times New Roman"/>
                <a:cs typeface="Times New Roman"/>
                <a:sym typeface="Times New Roman"/>
              </a:rPr>
              <a:t>One must know the need to search ahead all the way to the end of the game according to (4).</a:t>
            </a:r>
            <a:endParaRPr>
              <a:latin typeface="Times New Roman"/>
              <a:ea typeface="Times New Roman"/>
              <a:cs typeface="Times New Roman"/>
              <a:sym typeface="Times New Roman"/>
            </a:endParaRPr>
          </a:p>
          <a:p>
            <a:pPr marL="342900" marR="0" lvl="0" indent="-342900" algn="l" rtl="0">
              <a:lnSpc>
                <a:spcPct val="80000"/>
              </a:lnSpc>
              <a:spcBef>
                <a:spcPts val="500"/>
              </a:spcBef>
              <a:spcAft>
                <a:spcPts val="0"/>
              </a:spcAft>
              <a:buClr>
                <a:schemeClr val="dk1"/>
              </a:buClr>
              <a:buSzPts val="2500"/>
              <a:buFont typeface="Arial"/>
              <a:buNone/>
            </a:pPr>
            <a:r>
              <a:rPr lang="en-US" sz="2500" i="0" u="none">
                <a:solidFill>
                  <a:schemeClr val="dk1"/>
                </a:solidFill>
                <a:latin typeface="Times New Roman"/>
                <a:ea typeface="Times New Roman"/>
                <a:cs typeface="Times New Roman"/>
                <a:sym typeface="Times New Roman"/>
              </a:rPr>
              <a:t>The process of learning the target function is called as </a:t>
            </a:r>
            <a:r>
              <a:rPr lang="en-US" sz="2500" i="0" u="none">
                <a:solidFill>
                  <a:srgbClr val="FF0000"/>
                </a:solidFill>
                <a:latin typeface="Times New Roman"/>
                <a:ea typeface="Times New Roman"/>
                <a:cs typeface="Times New Roman"/>
                <a:sym typeface="Times New Roman"/>
              </a:rPr>
              <a:t>function approximation(	)  .</a:t>
            </a:r>
            <a:endParaRPr>
              <a:latin typeface="Times New Roman"/>
              <a:ea typeface="Times New Roman"/>
              <a:cs typeface="Times New Roman"/>
              <a:sym typeface="Times New Roman"/>
            </a:endParaRPr>
          </a:p>
        </p:txBody>
      </p:sp>
      <p:pic>
        <p:nvPicPr>
          <p:cNvPr id="383" name="Google Shape;383;p32"/>
          <p:cNvPicPr preferRelativeResize="0"/>
          <p:nvPr/>
        </p:nvPicPr>
        <p:blipFill rotWithShape="1">
          <a:blip r:embed="rId3">
            <a:alphaModFix/>
          </a:blip>
          <a:srcRect/>
          <a:stretch/>
        </p:blipFill>
        <p:spPr>
          <a:xfrm>
            <a:off x="2785100" y="6042675"/>
            <a:ext cx="209550" cy="2762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3"/>
          <p:cNvSpPr txBox="1">
            <a:spLocks noGrp="1"/>
          </p:cNvSpPr>
          <p:nvPr>
            <p:ph type="title"/>
          </p:nvPr>
        </p:nvSpPr>
        <p:spPr>
          <a:xfrm>
            <a:off x="152400" y="274637"/>
            <a:ext cx="8839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0000"/>
              </a:buClr>
              <a:buSzPts val="3600"/>
              <a:buFont typeface="Calibri"/>
              <a:buNone/>
            </a:pPr>
            <a:r>
              <a:rPr lang="en-US" sz="3300" b="1" i="0" u="none">
                <a:solidFill>
                  <a:srgbClr val="FF0000"/>
                </a:solidFill>
                <a:latin typeface="Times New Roman"/>
                <a:ea typeface="Times New Roman"/>
                <a:cs typeface="Times New Roman"/>
                <a:sym typeface="Times New Roman"/>
              </a:rPr>
              <a:t>Step:3 Choosing representation for target function </a:t>
            </a:r>
            <a:endParaRPr sz="3659" b="1">
              <a:latin typeface="Times New Roman"/>
              <a:ea typeface="Times New Roman"/>
              <a:cs typeface="Times New Roman"/>
              <a:sym typeface="Times New Roman"/>
            </a:endParaRPr>
          </a:p>
        </p:txBody>
      </p:sp>
      <p:sp>
        <p:nvSpPr>
          <p:cNvPr id="389" name="Google Shape;389;p33"/>
          <p:cNvSpPr txBox="1">
            <a:spLocks noGrp="1"/>
          </p:cNvSpPr>
          <p:nvPr>
            <p:ph type="body" idx="1"/>
          </p:nvPr>
        </p:nvSpPr>
        <p:spPr>
          <a:xfrm>
            <a:off x="152400" y="1600200"/>
            <a:ext cx="8763000" cy="5105400"/>
          </a:xfrm>
          <a:prstGeom prst="rect">
            <a:avLst/>
          </a:prstGeom>
          <a:noFill/>
          <a:ln>
            <a:noFill/>
          </a:ln>
        </p:spPr>
        <p:txBody>
          <a:bodyPr spcFirstLastPara="1" wrap="square" lIns="91425" tIns="45700" rIns="91425" bIns="45700" anchor="t" anchorCtr="0">
            <a:noAutofit/>
          </a:bodyPr>
          <a:lstStyle/>
          <a:p>
            <a:pPr marL="342900" marR="0" lvl="0" indent="-349250" algn="l" rtl="0">
              <a:lnSpc>
                <a:spcPct val="80000"/>
              </a:lnSpc>
              <a:spcBef>
                <a:spcPts val="0"/>
              </a:spcBef>
              <a:spcAft>
                <a:spcPts val="0"/>
              </a:spcAft>
              <a:buClr>
                <a:schemeClr val="dk1"/>
              </a:buClr>
              <a:buSzPts val="2300"/>
              <a:buFont typeface="Times New Roman"/>
              <a:buChar char="•"/>
            </a:pPr>
            <a:r>
              <a:rPr lang="en-US" sz="2300" i="0" u="none">
                <a:solidFill>
                  <a:schemeClr val="dk1"/>
                </a:solidFill>
                <a:latin typeface="Times New Roman"/>
                <a:ea typeface="Times New Roman"/>
                <a:cs typeface="Times New Roman"/>
                <a:sym typeface="Times New Roman"/>
              </a:rPr>
              <a:t>Choose a value (V) which is very close to </a:t>
            </a:r>
            <a:endParaRPr sz="3300">
              <a:latin typeface="Times New Roman"/>
              <a:ea typeface="Times New Roman"/>
              <a:cs typeface="Times New Roman"/>
              <a:sym typeface="Times New Roman"/>
            </a:endParaRPr>
          </a:p>
          <a:p>
            <a:pPr marL="342900" marR="0" lvl="0" indent="-342900" algn="l" rtl="0">
              <a:lnSpc>
                <a:spcPct val="80000"/>
              </a:lnSpc>
              <a:spcBef>
                <a:spcPts val="440"/>
              </a:spcBef>
              <a:spcAft>
                <a:spcPts val="0"/>
              </a:spcAft>
              <a:buClr>
                <a:schemeClr val="dk1"/>
              </a:buClr>
              <a:buSzPts val="2200"/>
              <a:buFont typeface="Arial"/>
              <a:buNone/>
            </a:pPr>
            <a:r>
              <a:rPr lang="en-US" sz="2300" i="0" u="none">
                <a:solidFill>
                  <a:schemeClr val="dk1"/>
                </a:solidFill>
                <a:latin typeface="Times New Roman"/>
                <a:ea typeface="Times New Roman"/>
                <a:cs typeface="Times New Roman"/>
                <a:sym typeface="Times New Roman"/>
              </a:rPr>
              <a:t>		=      linear combination of the following board features </a:t>
            </a:r>
            <a:endParaRPr sz="3300">
              <a:latin typeface="Times New Roman"/>
              <a:ea typeface="Times New Roman"/>
              <a:cs typeface="Times New Roman"/>
              <a:sym typeface="Times New Roman"/>
            </a:endParaRPr>
          </a:p>
          <a:p>
            <a:pPr marL="342900" marR="0" lvl="0" indent="-342900" algn="l" rtl="0">
              <a:lnSpc>
                <a:spcPct val="80000"/>
              </a:lnSpc>
              <a:spcBef>
                <a:spcPts val="440"/>
              </a:spcBef>
              <a:spcAft>
                <a:spcPts val="0"/>
              </a:spcAft>
              <a:buClr>
                <a:schemeClr val="dk1"/>
              </a:buClr>
              <a:buSzPts val="2200"/>
              <a:buFont typeface="Arial"/>
              <a:buNone/>
            </a:pPr>
            <a:endParaRPr sz="2300" i="0" u="none">
              <a:solidFill>
                <a:schemeClr val="dk1"/>
              </a:solidFill>
              <a:latin typeface="Times New Roman"/>
              <a:ea typeface="Times New Roman"/>
              <a:cs typeface="Times New Roman"/>
              <a:sym typeface="Times New Roman"/>
            </a:endParaRPr>
          </a:p>
          <a:p>
            <a:pPr marL="342900" marR="0" lvl="0" indent="-342900" algn="l" rtl="0">
              <a:lnSpc>
                <a:spcPct val="80000"/>
              </a:lnSpc>
              <a:spcBef>
                <a:spcPts val="440"/>
              </a:spcBef>
              <a:spcAft>
                <a:spcPts val="0"/>
              </a:spcAft>
              <a:buClr>
                <a:schemeClr val="dk1"/>
              </a:buClr>
              <a:buSzPts val="2200"/>
              <a:buFont typeface="Arial"/>
              <a:buNone/>
            </a:pPr>
            <a:r>
              <a:rPr lang="en-US" sz="2300" i="0" u="none">
                <a:solidFill>
                  <a:schemeClr val="dk1"/>
                </a:solidFill>
                <a:latin typeface="Times New Roman"/>
                <a:ea typeface="Times New Roman"/>
                <a:cs typeface="Times New Roman"/>
                <a:sym typeface="Times New Roman"/>
              </a:rPr>
              <a:t>x1: the number of black pieces on board</a:t>
            </a:r>
            <a:endParaRPr sz="3300">
              <a:latin typeface="Times New Roman"/>
              <a:ea typeface="Times New Roman"/>
              <a:cs typeface="Times New Roman"/>
              <a:sym typeface="Times New Roman"/>
            </a:endParaRPr>
          </a:p>
          <a:p>
            <a:pPr marL="342900" marR="0" lvl="0" indent="-342900" algn="l" rtl="0">
              <a:lnSpc>
                <a:spcPct val="80000"/>
              </a:lnSpc>
              <a:spcBef>
                <a:spcPts val="440"/>
              </a:spcBef>
              <a:spcAft>
                <a:spcPts val="0"/>
              </a:spcAft>
              <a:buClr>
                <a:schemeClr val="dk1"/>
              </a:buClr>
              <a:buSzPts val="2200"/>
              <a:buFont typeface="Arial"/>
              <a:buNone/>
            </a:pPr>
            <a:r>
              <a:rPr lang="en-US" sz="2300" i="0" u="none">
                <a:solidFill>
                  <a:schemeClr val="dk1"/>
                </a:solidFill>
                <a:latin typeface="Times New Roman"/>
                <a:ea typeface="Times New Roman"/>
                <a:cs typeface="Times New Roman"/>
                <a:sym typeface="Times New Roman"/>
              </a:rPr>
              <a:t>x2: no. of Red pieces</a:t>
            </a:r>
            <a:endParaRPr sz="3300">
              <a:latin typeface="Times New Roman"/>
              <a:ea typeface="Times New Roman"/>
              <a:cs typeface="Times New Roman"/>
              <a:sym typeface="Times New Roman"/>
            </a:endParaRPr>
          </a:p>
          <a:p>
            <a:pPr marL="342900" marR="0" lvl="0" indent="-342900" algn="l" rtl="0">
              <a:lnSpc>
                <a:spcPct val="80000"/>
              </a:lnSpc>
              <a:spcBef>
                <a:spcPts val="440"/>
              </a:spcBef>
              <a:spcAft>
                <a:spcPts val="0"/>
              </a:spcAft>
              <a:buClr>
                <a:schemeClr val="dk1"/>
              </a:buClr>
              <a:buSzPts val="2200"/>
              <a:buFont typeface="Arial"/>
              <a:buNone/>
            </a:pPr>
            <a:r>
              <a:rPr lang="en-US" sz="2300" i="0" u="none">
                <a:solidFill>
                  <a:schemeClr val="dk1"/>
                </a:solidFill>
                <a:latin typeface="Times New Roman"/>
                <a:ea typeface="Times New Roman"/>
                <a:cs typeface="Times New Roman"/>
                <a:sym typeface="Times New Roman"/>
              </a:rPr>
              <a:t>X3: black kings</a:t>
            </a:r>
            <a:endParaRPr sz="3300">
              <a:latin typeface="Times New Roman"/>
              <a:ea typeface="Times New Roman"/>
              <a:cs typeface="Times New Roman"/>
              <a:sym typeface="Times New Roman"/>
            </a:endParaRPr>
          </a:p>
          <a:p>
            <a:pPr marL="342900" marR="0" lvl="0" indent="-342900" algn="l" rtl="0">
              <a:lnSpc>
                <a:spcPct val="80000"/>
              </a:lnSpc>
              <a:spcBef>
                <a:spcPts val="440"/>
              </a:spcBef>
              <a:spcAft>
                <a:spcPts val="0"/>
              </a:spcAft>
              <a:buClr>
                <a:schemeClr val="dk1"/>
              </a:buClr>
              <a:buSzPts val="2200"/>
              <a:buFont typeface="Arial"/>
              <a:buNone/>
            </a:pPr>
            <a:r>
              <a:rPr lang="en-US" sz="2300" i="0" u="none">
                <a:solidFill>
                  <a:schemeClr val="dk1"/>
                </a:solidFill>
                <a:latin typeface="Times New Roman"/>
                <a:ea typeface="Times New Roman"/>
                <a:cs typeface="Times New Roman"/>
                <a:sym typeface="Times New Roman"/>
              </a:rPr>
              <a:t>X4: red kings</a:t>
            </a:r>
            <a:endParaRPr sz="3300">
              <a:latin typeface="Times New Roman"/>
              <a:ea typeface="Times New Roman"/>
              <a:cs typeface="Times New Roman"/>
              <a:sym typeface="Times New Roman"/>
            </a:endParaRPr>
          </a:p>
          <a:p>
            <a:pPr marL="342900" marR="0" lvl="0" indent="-342900" algn="l" rtl="0">
              <a:lnSpc>
                <a:spcPct val="80000"/>
              </a:lnSpc>
              <a:spcBef>
                <a:spcPts val="440"/>
              </a:spcBef>
              <a:spcAft>
                <a:spcPts val="0"/>
              </a:spcAft>
              <a:buClr>
                <a:schemeClr val="dk1"/>
              </a:buClr>
              <a:buSzPts val="2200"/>
              <a:buFont typeface="Arial"/>
              <a:buNone/>
            </a:pPr>
            <a:r>
              <a:rPr lang="en-US" sz="2300" i="0" u="none">
                <a:solidFill>
                  <a:schemeClr val="dk1"/>
                </a:solidFill>
                <a:latin typeface="Times New Roman"/>
                <a:ea typeface="Times New Roman"/>
                <a:cs typeface="Times New Roman"/>
                <a:sym typeface="Times New Roman"/>
              </a:rPr>
              <a:t>X5: no. of black pieces threatened by Red (captured on red in next turn)</a:t>
            </a:r>
            <a:endParaRPr sz="3300">
              <a:latin typeface="Times New Roman"/>
              <a:ea typeface="Times New Roman"/>
              <a:cs typeface="Times New Roman"/>
              <a:sym typeface="Times New Roman"/>
            </a:endParaRPr>
          </a:p>
          <a:p>
            <a:pPr marL="342900" marR="0" lvl="0" indent="-342900" algn="l" rtl="0">
              <a:lnSpc>
                <a:spcPct val="80000"/>
              </a:lnSpc>
              <a:spcBef>
                <a:spcPts val="440"/>
              </a:spcBef>
              <a:spcAft>
                <a:spcPts val="0"/>
              </a:spcAft>
              <a:buClr>
                <a:schemeClr val="dk1"/>
              </a:buClr>
              <a:buSzPts val="2200"/>
              <a:buFont typeface="Arial"/>
              <a:buNone/>
            </a:pPr>
            <a:r>
              <a:rPr lang="en-US" sz="2300" i="0" u="none">
                <a:solidFill>
                  <a:schemeClr val="dk1"/>
                </a:solidFill>
                <a:latin typeface="Times New Roman"/>
                <a:ea typeface="Times New Roman"/>
                <a:cs typeface="Times New Roman"/>
                <a:sym typeface="Times New Roman"/>
              </a:rPr>
              <a:t>X6: no. of red pieces threatened  by black.</a:t>
            </a:r>
            <a:endParaRPr sz="3300">
              <a:latin typeface="Times New Roman"/>
              <a:ea typeface="Times New Roman"/>
              <a:cs typeface="Times New Roman"/>
              <a:sym typeface="Times New Roman"/>
            </a:endParaRPr>
          </a:p>
          <a:p>
            <a:pPr marL="342900" marR="0" lvl="0" indent="-342900" algn="l" rtl="0">
              <a:lnSpc>
                <a:spcPct val="80000"/>
              </a:lnSpc>
              <a:spcBef>
                <a:spcPts val="440"/>
              </a:spcBef>
              <a:spcAft>
                <a:spcPts val="0"/>
              </a:spcAft>
              <a:buClr>
                <a:schemeClr val="dk1"/>
              </a:buClr>
              <a:buSzPts val="2200"/>
              <a:buFont typeface="Arial"/>
              <a:buNone/>
            </a:pPr>
            <a:r>
              <a:rPr lang="en-US" sz="2300" i="0" u="none">
                <a:solidFill>
                  <a:schemeClr val="dk1"/>
                </a:solidFill>
                <a:latin typeface="Times New Roman"/>
                <a:ea typeface="Times New Roman"/>
                <a:cs typeface="Times New Roman"/>
                <a:sym typeface="Times New Roman"/>
              </a:rPr>
              <a:t>Learning Program: will represent 	(b) as linear function of the form :-</a:t>
            </a:r>
            <a:endParaRPr sz="3300">
              <a:latin typeface="Times New Roman"/>
              <a:ea typeface="Times New Roman"/>
              <a:cs typeface="Times New Roman"/>
              <a:sym typeface="Times New Roman"/>
            </a:endParaRPr>
          </a:p>
          <a:p>
            <a:pPr marL="342900" marR="0" lvl="0" indent="-342900" algn="l" rtl="0">
              <a:lnSpc>
                <a:spcPct val="80000"/>
              </a:lnSpc>
              <a:spcBef>
                <a:spcPts val="440"/>
              </a:spcBef>
              <a:spcAft>
                <a:spcPts val="0"/>
              </a:spcAft>
              <a:buClr>
                <a:schemeClr val="dk1"/>
              </a:buClr>
              <a:buSzPts val="2200"/>
              <a:buFont typeface="Arial"/>
              <a:buNone/>
            </a:pPr>
            <a:endParaRPr sz="2300" i="0" u="none">
              <a:solidFill>
                <a:schemeClr val="dk1"/>
              </a:solidFill>
              <a:latin typeface="Times New Roman"/>
              <a:ea typeface="Times New Roman"/>
              <a:cs typeface="Times New Roman"/>
              <a:sym typeface="Times New Roman"/>
            </a:endParaRPr>
          </a:p>
          <a:p>
            <a:pPr marL="342900" marR="0" lvl="0" indent="-342900" algn="l" rtl="0">
              <a:lnSpc>
                <a:spcPct val="80000"/>
              </a:lnSpc>
              <a:spcBef>
                <a:spcPts val="440"/>
              </a:spcBef>
              <a:spcAft>
                <a:spcPts val="0"/>
              </a:spcAft>
              <a:buClr>
                <a:schemeClr val="dk1"/>
              </a:buClr>
              <a:buSzPts val="2200"/>
              <a:buFont typeface="Arial"/>
              <a:buNone/>
            </a:pPr>
            <a:r>
              <a:rPr lang="en-US" sz="2300" i="0" u="none">
                <a:solidFill>
                  <a:schemeClr val="dk1"/>
                </a:solidFill>
                <a:latin typeface="Times New Roman"/>
                <a:ea typeface="Times New Roman"/>
                <a:cs typeface="Times New Roman"/>
                <a:sym typeface="Times New Roman"/>
              </a:rPr>
              <a:t>                                 w</a:t>
            </a:r>
            <a:r>
              <a:rPr lang="en-US" sz="2300" i="0" u="none" baseline="-25000">
                <a:solidFill>
                  <a:schemeClr val="dk1"/>
                </a:solidFill>
                <a:latin typeface="Times New Roman"/>
                <a:ea typeface="Times New Roman"/>
                <a:cs typeface="Times New Roman"/>
                <a:sym typeface="Times New Roman"/>
              </a:rPr>
              <a:t>0</a:t>
            </a:r>
            <a:r>
              <a:rPr lang="en-US" sz="2300" i="0" u="none">
                <a:solidFill>
                  <a:schemeClr val="dk1"/>
                </a:solidFill>
                <a:latin typeface="Times New Roman"/>
                <a:ea typeface="Times New Roman"/>
                <a:cs typeface="Times New Roman"/>
                <a:sym typeface="Times New Roman"/>
              </a:rPr>
              <a:t>…….w</a:t>
            </a:r>
            <a:r>
              <a:rPr lang="en-US" sz="2300" i="0" u="none" baseline="-25000">
                <a:solidFill>
                  <a:schemeClr val="dk1"/>
                </a:solidFill>
                <a:latin typeface="Times New Roman"/>
                <a:ea typeface="Times New Roman"/>
                <a:cs typeface="Times New Roman"/>
                <a:sym typeface="Times New Roman"/>
              </a:rPr>
              <a:t>6 </a:t>
            </a:r>
            <a:r>
              <a:rPr lang="en-US" sz="2300" i="0" u="none">
                <a:solidFill>
                  <a:schemeClr val="dk1"/>
                </a:solidFill>
                <a:latin typeface="Times New Roman"/>
                <a:ea typeface="Times New Roman"/>
                <a:cs typeface="Times New Roman"/>
                <a:sym typeface="Times New Roman"/>
              </a:rPr>
              <a:t>= numerical coefficients /weights </a:t>
            </a:r>
            <a:endParaRPr sz="2300" i="0" u="none" baseline="-25000">
              <a:solidFill>
                <a:schemeClr val="dk1"/>
              </a:solidFill>
              <a:latin typeface="Times New Roman"/>
              <a:ea typeface="Times New Roman"/>
              <a:cs typeface="Times New Roman"/>
              <a:sym typeface="Times New Roman"/>
            </a:endParaRPr>
          </a:p>
          <a:p>
            <a:pPr marL="342900" marR="0" lvl="0" indent="-203200" algn="l" rtl="0">
              <a:spcBef>
                <a:spcPts val="440"/>
              </a:spcBef>
              <a:spcAft>
                <a:spcPts val="0"/>
              </a:spcAft>
              <a:buClr>
                <a:schemeClr val="dk1"/>
              </a:buClr>
              <a:buSzPts val="2200"/>
              <a:buFont typeface="Arial"/>
              <a:buNone/>
            </a:pPr>
            <a:endParaRPr sz="2300" i="0" u="none" baseline="-25000">
              <a:solidFill>
                <a:schemeClr val="dk1"/>
              </a:solidFill>
              <a:latin typeface="Times New Roman"/>
              <a:ea typeface="Times New Roman"/>
              <a:cs typeface="Times New Roman"/>
              <a:sym typeface="Times New Roman"/>
            </a:endParaRPr>
          </a:p>
        </p:txBody>
      </p:sp>
      <p:pic>
        <p:nvPicPr>
          <p:cNvPr id="390" name="Google Shape;390;p33"/>
          <p:cNvPicPr preferRelativeResize="0"/>
          <p:nvPr/>
        </p:nvPicPr>
        <p:blipFill rotWithShape="1">
          <a:blip r:embed="rId3">
            <a:alphaModFix/>
          </a:blip>
          <a:srcRect/>
          <a:stretch/>
        </p:blipFill>
        <p:spPr>
          <a:xfrm>
            <a:off x="5181600" y="1524000"/>
            <a:ext cx="304800" cy="401637"/>
          </a:xfrm>
          <a:prstGeom prst="rect">
            <a:avLst/>
          </a:prstGeom>
          <a:noFill/>
          <a:ln>
            <a:noFill/>
          </a:ln>
        </p:spPr>
      </p:pic>
      <p:pic>
        <p:nvPicPr>
          <p:cNvPr id="391" name="Google Shape;391;p33"/>
          <p:cNvPicPr preferRelativeResize="0"/>
          <p:nvPr/>
        </p:nvPicPr>
        <p:blipFill rotWithShape="1">
          <a:blip r:embed="rId3">
            <a:alphaModFix/>
          </a:blip>
          <a:srcRect/>
          <a:stretch/>
        </p:blipFill>
        <p:spPr>
          <a:xfrm>
            <a:off x="923925" y="1925625"/>
            <a:ext cx="304800" cy="401637"/>
          </a:xfrm>
          <a:prstGeom prst="rect">
            <a:avLst/>
          </a:prstGeom>
          <a:noFill/>
          <a:ln>
            <a:noFill/>
          </a:ln>
        </p:spPr>
      </p:pic>
      <p:pic>
        <p:nvPicPr>
          <p:cNvPr id="392" name="Google Shape;392;p33"/>
          <p:cNvPicPr preferRelativeResize="0"/>
          <p:nvPr/>
        </p:nvPicPr>
        <p:blipFill rotWithShape="1">
          <a:blip r:embed="rId3">
            <a:alphaModFix/>
          </a:blip>
          <a:srcRect/>
          <a:stretch/>
        </p:blipFill>
        <p:spPr>
          <a:xfrm>
            <a:off x="4015750" y="4503400"/>
            <a:ext cx="304800" cy="401637"/>
          </a:xfrm>
          <a:prstGeom prst="rect">
            <a:avLst/>
          </a:prstGeom>
          <a:noFill/>
          <a:ln>
            <a:noFill/>
          </a:ln>
        </p:spPr>
      </p:pic>
      <p:pic>
        <p:nvPicPr>
          <p:cNvPr id="393" name="Google Shape;393;p33"/>
          <p:cNvPicPr preferRelativeResize="0"/>
          <p:nvPr/>
        </p:nvPicPr>
        <p:blipFill rotWithShape="1">
          <a:blip r:embed="rId4">
            <a:alphaModFix/>
          </a:blip>
          <a:srcRect/>
          <a:stretch/>
        </p:blipFill>
        <p:spPr>
          <a:xfrm>
            <a:off x="2590800" y="5943600"/>
            <a:ext cx="4676775" cy="504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Examples </a:t>
            </a:r>
            <a:endParaRPr/>
          </a:p>
        </p:txBody>
      </p:sp>
      <p:graphicFrame>
        <p:nvGraphicFramePr>
          <p:cNvPr id="109" name="Google Shape;109;p5"/>
          <p:cNvGraphicFramePr/>
          <p:nvPr/>
        </p:nvGraphicFramePr>
        <p:xfrm>
          <a:off x="457200" y="1600200"/>
          <a:ext cx="8229600" cy="3657935"/>
        </p:xfrm>
        <a:graphic>
          <a:graphicData uri="http://schemas.openxmlformats.org/drawingml/2006/table">
            <a:tbl>
              <a:tblPr>
                <a:noFill/>
                <a:tableStyleId>{0BF53157-FE7C-40EE-8725-EF291348F884}</a:tableStyleId>
              </a:tblPr>
              <a:tblGrid>
                <a:gridCol w="838200">
                  <a:extLst>
                    <a:ext uri="{9D8B030D-6E8A-4147-A177-3AD203B41FA5}">
                      <a16:colId xmlns="" xmlns:a16="http://schemas.microsoft.com/office/drawing/2014/main" val="20000"/>
                    </a:ext>
                  </a:extLst>
                </a:gridCol>
                <a:gridCol w="32766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gridCol w="2057400">
                  <a:extLst>
                    <a:ext uri="{9D8B030D-6E8A-4147-A177-3AD203B41FA5}">
                      <a16:colId xmlns="" xmlns:a16="http://schemas.microsoft.com/office/drawing/2014/main" val="20003"/>
                    </a:ext>
                  </a:extLst>
                </a:gridCol>
              </a:tblGrid>
              <a:tr h="639750">
                <a:tc>
                  <a:txBody>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a:solidFill>
                            <a:srgbClr val="FFFFFF"/>
                          </a:solidFill>
                          <a:latin typeface="Calibri"/>
                          <a:ea typeface="Calibri"/>
                          <a:cs typeface="Calibri"/>
                          <a:sym typeface="Calibri"/>
                        </a:rPr>
                        <a:t>Checkers game </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a:solidFill>
                            <a:srgbClr val="FFFFFF"/>
                          </a:solidFill>
                          <a:latin typeface="Calibri"/>
                          <a:ea typeface="Calibri"/>
                          <a:cs typeface="Calibri"/>
                          <a:sym typeface="Calibri"/>
                        </a:rPr>
                        <a:t>Handwriting recognition</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800"/>
                        <a:buFont typeface="Calibri"/>
                        <a:buNone/>
                      </a:pPr>
                      <a:r>
                        <a:rPr lang="en-US" sz="1800" b="1" i="0" u="none">
                          <a:solidFill>
                            <a:srgbClr val="FFFFFF"/>
                          </a:solidFill>
                          <a:latin typeface="Calibri"/>
                          <a:ea typeface="Calibri"/>
                          <a:cs typeface="Calibri"/>
                          <a:sym typeface="Calibri"/>
                        </a:rPr>
                        <a:t>Robot driving learning </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 xmlns:a16="http://schemas.microsoft.com/office/drawing/2014/main" val="10000"/>
                  </a:ext>
                </a:extLst>
              </a:tr>
              <a:tr h="1189025">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T</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Playing checkers </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Recognizing  and classifying  handwritten words in images</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Driving on public 4 lane highway using sensors</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 xmlns:a16="http://schemas.microsoft.com/office/drawing/2014/main" val="10001"/>
                  </a:ext>
                </a:extLst>
              </a:tr>
              <a:tr h="9144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P</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Performance measure</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 of words  correctly  classified</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Avg. distance travelled before error</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 xmlns:a16="http://schemas.microsoft.com/office/drawing/2014/main" val="10002"/>
                  </a:ext>
                </a:extLst>
              </a:tr>
              <a:tr h="914400">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E</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Playing practice games </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Database of handwritten words and classification </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800" b="0" i="0" u="none">
                          <a:solidFill>
                            <a:srgbClr val="000000"/>
                          </a:solidFill>
                          <a:latin typeface="Calibri"/>
                          <a:ea typeface="Calibri"/>
                          <a:cs typeface="Calibri"/>
                          <a:sym typeface="Calibri"/>
                        </a:rPr>
                        <a:t>Sequence of images and steering commands</a:t>
                      </a:r>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 xmlns:a16="http://schemas.microsoft.com/office/drawing/2014/main" val="10003"/>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00B0F0"/>
              </a:buClr>
              <a:buSzPct val="100000"/>
              <a:buFont typeface="Calibri"/>
              <a:buNone/>
            </a:pPr>
            <a:r>
              <a:rPr lang="en-US" sz="4000" b="1">
                <a:solidFill>
                  <a:srgbClr val="FF0000"/>
                </a:solidFill>
              </a:rPr>
              <a:t>4</a:t>
            </a:r>
            <a:r>
              <a:rPr lang="en-US" sz="4000" b="1" i="0" u="none">
                <a:solidFill>
                  <a:srgbClr val="FF0000"/>
                </a:solidFill>
              </a:rPr>
              <a:t>. Choosing a function Approximation Algorithm </a:t>
            </a:r>
            <a:endParaRPr b="1">
              <a:solidFill>
                <a:srgbClr val="FF0000"/>
              </a:solidFill>
            </a:endParaRPr>
          </a:p>
        </p:txBody>
      </p:sp>
      <p:sp>
        <p:nvSpPr>
          <p:cNvPr id="399" name="Google Shape;399;p35"/>
          <p:cNvSpPr txBox="1">
            <a:spLocks noGrp="1"/>
          </p:cNvSpPr>
          <p:nvPr>
            <p:ph type="body" idx="1"/>
          </p:nvPr>
        </p:nvSpPr>
        <p:spPr>
          <a:xfrm>
            <a:off x="457200" y="1600200"/>
            <a:ext cx="8229600" cy="5029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Times New Roman"/>
              <a:buChar char="•"/>
            </a:pPr>
            <a:r>
              <a:rPr lang="en-US" sz="3200" i="0" u="none">
                <a:solidFill>
                  <a:schemeClr val="dk1"/>
                </a:solidFill>
                <a:latin typeface="Times New Roman"/>
                <a:ea typeface="Times New Roman"/>
                <a:cs typeface="Times New Roman"/>
                <a:sym typeface="Times New Roman"/>
              </a:rPr>
              <a:t>To learn target function	  set of training examples are required .</a:t>
            </a:r>
            <a:endParaRPr>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Arial"/>
              <a:buChar char="•"/>
            </a:pPr>
            <a:r>
              <a:rPr lang="en-US" sz="3200" i="0" u="none">
                <a:solidFill>
                  <a:schemeClr val="dk1"/>
                </a:solidFill>
                <a:latin typeface="Times New Roman"/>
                <a:ea typeface="Times New Roman"/>
                <a:cs typeface="Times New Roman"/>
                <a:sym typeface="Times New Roman"/>
              </a:rPr>
              <a:t>It specifies board state </a:t>
            </a:r>
            <a:r>
              <a:rPr lang="en-US" sz="3200" b="1" i="0" u="none">
                <a:solidFill>
                  <a:schemeClr val="dk1"/>
                </a:solidFill>
                <a:latin typeface="Times New Roman"/>
                <a:ea typeface="Times New Roman"/>
                <a:cs typeface="Times New Roman"/>
                <a:sym typeface="Times New Roman"/>
              </a:rPr>
              <a:t>b</a:t>
            </a:r>
            <a:r>
              <a:rPr lang="en-US" sz="3200" i="0" u="none">
                <a:solidFill>
                  <a:schemeClr val="dk1"/>
                </a:solidFill>
                <a:latin typeface="Times New Roman"/>
                <a:ea typeface="Times New Roman"/>
                <a:cs typeface="Times New Roman"/>
                <a:sym typeface="Times New Roman"/>
              </a:rPr>
              <a:t> as training value  </a:t>
            </a:r>
            <a:endParaRPr>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Times New Roman"/>
              <a:buChar char="•"/>
            </a:pPr>
            <a:r>
              <a:rPr lang="en-US" sz="3200" i="0" u="none">
                <a:solidFill>
                  <a:schemeClr val="dk1"/>
                </a:solidFill>
                <a:latin typeface="Times New Roman"/>
                <a:ea typeface="Times New Roman"/>
                <a:cs typeface="Times New Roman"/>
                <a:sym typeface="Times New Roman"/>
              </a:rPr>
              <a:t>Each training example is an ordered pair</a:t>
            </a:r>
            <a:endParaRPr>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Arial"/>
              <a:buNone/>
            </a:pPr>
            <a:r>
              <a:rPr lang="en-US" sz="3200" i="0" u="none">
                <a:solidFill>
                  <a:schemeClr val="dk1"/>
                </a:solidFill>
                <a:latin typeface="Times New Roman"/>
                <a:ea typeface="Times New Roman"/>
                <a:cs typeface="Times New Roman"/>
                <a:sym typeface="Times New Roman"/>
              </a:rPr>
              <a:t>Eg : black has won the game</a:t>
            </a:r>
            <a:endParaRPr>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Arial"/>
              <a:buNone/>
            </a:pPr>
            <a:r>
              <a:rPr lang="en-US" sz="3200" i="0" u="none">
                <a:solidFill>
                  <a:schemeClr val="dk1"/>
                </a:solidFill>
                <a:latin typeface="Times New Roman"/>
                <a:ea typeface="Times New Roman"/>
                <a:cs typeface="Times New Roman"/>
                <a:sym typeface="Times New Roman"/>
              </a:rPr>
              <a:t>(x</a:t>
            </a:r>
            <a:r>
              <a:rPr lang="en-US" sz="3200" i="0" u="none" baseline="-25000">
                <a:solidFill>
                  <a:schemeClr val="dk1"/>
                </a:solidFill>
                <a:latin typeface="Times New Roman"/>
                <a:ea typeface="Times New Roman"/>
                <a:cs typeface="Times New Roman"/>
                <a:sym typeface="Times New Roman"/>
              </a:rPr>
              <a:t>2</a:t>
            </a:r>
            <a:r>
              <a:rPr lang="en-US" sz="3200" i="0" u="none">
                <a:solidFill>
                  <a:schemeClr val="dk1"/>
                </a:solidFill>
                <a:latin typeface="Times New Roman"/>
                <a:ea typeface="Times New Roman"/>
                <a:cs typeface="Times New Roman"/>
                <a:sym typeface="Times New Roman"/>
              </a:rPr>
              <a:t> = 0 , no red is left) </a:t>
            </a:r>
            <a:endParaRPr>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Times New Roman"/>
              <a:buChar char="•"/>
            </a:pPr>
            <a:r>
              <a:rPr lang="en-US" sz="3200" i="0" u="none">
                <a:solidFill>
                  <a:schemeClr val="dk1"/>
                </a:solidFill>
                <a:latin typeface="Times New Roman"/>
                <a:ea typeface="Times New Roman"/>
                <a:cs typeface="Times New Roman"/>
                <a:sym typeface="Times New Roman"/>
              </a:rPr>
              <a:t>Target function value 		  = +100</a:t>
            </a:r>
            <a:endParaRPr>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Arial"/>
              <a:buNone/>
            </a:pPr>
            <a:r>
              <a:rPr lang="en-US" sz="3200" i="0" u="none">
                <a:solidFill>
                  <a:schemeClr val="dk1"/>
                </a:solidFill>
                <a:latin typeface="Times New Roman"/>
                <a:ea typeface="Times New Roman"/>
                <a:cs typeface="Times New Roman"/>
                <a:sym typeface="Times New Roman"/>
              </a:rPr>
              <a:t>(black has won hence  +ve)</a:t>
            </a:r>
            <a:endParaRPr>
              <a:latin typeface="Times New Roman"/>
              <a:ea typeface="Times New Roman"/>
              <a:cs typeface="Times New Roman"/>
              <a:sym typeface="Times New Roman"/>
            </a:endParaRPr>
          </a:p>
          <a:p>
            <a:pPr marL="342900" marR="0" lvl="0" indent="-139700" algn="l" rtl="0">
              <a:spcBef>
                <a:spcPts val="640"/>
              </a:spcBef>
              <a:spcAft>
                <a:spcPts val="0"/>
              </a:spcAft>
              <a:buClr>
                <a:schemeClr val="dk1"/>
              </a:buClr>
              <a:buSzPts val="3200"/>
              <a:buFont typeface="Arial"/>
              <a:buNone/>
            </a:pPr>
            <a:endParaRPr sz="3200" i="0" u="none">
              <a:solidFill>
                <a:schemeClr val="dk1"/>
              </a:solidFill>
              <a:latin typeface="Times New Roman"/>
              <a:ea typeface="Times New Roman"/>
              <a:cs typeface="Times New Roman"/>
              <a:sym typeface="Times New Roman"/>
            </a:endParaRPr>
          </a:p>
        </p:txBody>
      </p:sp>
      <p:pic>
        <p:nvPicPr>
          <p:cNvPr id="400" name="Google Shape;400;p35"/>
          <p:cNvPicPr preferRelativeResize="0"/>
          <p:nvPr/>
        </p:nvPicPr>
        <p:blipFill rotWithShape="1">
          <a:blip r:embed="rId3">
            <a:alphaModFix/>
          </a:blip>
          <a:srcRect/>
          <a:stretch/>
        </p:blipFill>
        <p:spPr>
          <a:xfrm>
            <a:off x="4876800" y="1738312"/>
            <a:ext cx="228600" cy="433387"/>
          </a:xfrm>
          <a:prstGeom prst="rect">
            <a:avLst/>
          </a:prstGeom>
          <a:noFill/>
          <a:ln>
            <a:noFill/>
          </a:ln>
        </p:spPr>
      </p:pic>
      <p:pic>
        <p:nvPicPr>
          <p:cNvPr id="401" name="Google Shape;401;p35"/>
          <p:cNvPicPr preferRelativeResize="0"/>
          <p:nvPr/>
        </p:nvPicPr>
        <p:blipFill rotWithShape="1">
          <a:blip r:embed="rId4">
            <a:alphaModFix/>
          </a:blip>
          <a:srcRect/>
          <a:stretch/>
        </p:blipFill>
        <p:spPr>
          <a:xfrm>
            <a:off x="7772400" y="2819400"/>
            <a:ext cx="914400" cy="314325"/>
          </a:xfrm>
          <a:prstGeom prst="rect">
            <a:avLst/>
          </a:prstGeom>
          <a:noFill/>
          <a:ln>
            <a:noFill/>
          </a:ln>
        </p:spPr>
      </p:pic>
      <p:pic>
        <p:nvPicPr>
          <p:cNvPr id="402" name="Google Shape;402;p35"/>
          <p:cNvPicPr preferRelativeResize="0"/>
          <p:nvPr/>
        </p:nvPicPr>
        <p:blipFill rotWithShape="1">
          <a:blip r:embed="rId5">
            <a:alphaModFix/>
          </a:blip>
          <a:srcRect/>
          <a:stretch/>
        </p:blipFill>
        <p:spPr>
          <a:xfrm>
            <a:off x="7543800" y="3429000"/>
            <a:ext cx="990600" cy="314325"/>
          </a:xfrm>
          <a:prstGeom prst="rect">
            <a:avLst/>
          </a:prstGeom>
          <a:noFill/>
          <a:ln>
            <a:noFill/>
          </a:ln>
        </p:spPr>
      </p:pic>
      <p:pic>
        <p:nvPicPr>
          <p:cNvPr id="403" name="Google Shape;403;p35"/>
          <p:cNvPicPr preferRelativeResize="0"/>
          <p:nvPr/>
        </p:nvPicPr>
        <p:blipFill rotWithShape="1">
          <a:blip r:embed="rId6">
            <a:alphaModFix/>
          </a:blip>
          <a:srcRect/>
          <a:stretch/>
        </p:blipFill>
        <p:spPr>
          <a:xfrm>
            <a:off x="4448175" y="5078725"/>
            <a:ext cx="762000" cy="304800"/>
          </a:xfrm>
          <a:prstGeom prst="rect">
            <a:avLst/>
          </a:prstGeom>
          <a:noFill/>
          <a:ln>
            <a:noFill/>
          </a:ln>
        </p:spPr>
      </p:pic>
      <p:pic>
        <p:nvPicPr>
          <p:cNvPr id="404" name="Google Shape;404;p35"/>
          <p:cNvPicPr preferRelativeResize="0"/>
          <p:nvPr/>
        </p:nvPicPr>
        <p:blipFill rotWithShape="1">
          <a:blip r:embed="rId7">
            <a:alphaModFix/>
          </a:blip>
          <a:srcRect/>
          <a:stretch/>
        </p:blipFill>
        <p:spPr>
          <a:xfrm>
            <a:off x="2133600" y="6019800"/>
            <a:ext cx="5029200" cy="5619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6"/>
          <p:cNvSpPr txBox="1">
            <a:spLocks noGrp="1"/>
          </p:cNvSpPr>
          <p:nvPr>
            <p:ph type="title"/>
          </p:nvPr>
        </p:nvSpPr>
        <p:spPr>
          <a:xfrm>
            <a:off x="457200" y="274629"/>
            <a:ext cx="8229600" cy="719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00B0F0"/>
              </a:buClr>
              <a:buSzPts val="4400"/>
              <a:buFont typeface="Calibri"/>
              <a:buNone/>
            </a:pPr>
            <a:r>
              <a:rPr lang="en-US" sz="3200">
                <a:solidFill>
                  <a:srgbClr val="00B0F0"/>
                </a:solidFill>
              </a:rPr>
              <a:t>4.1</a:t>
            </a:r>
            <a:r>
              <a:rPr lang="en-US" sz="3200" b="0" i="0" u="none">
                <a:solidFill>
                  <a:srgbClr val="00B0F0"/>
                </a:solidFill>
                <a:latin typeface="Calibri"/>
                <a:ea typeface="Calibri"/>
                <a:cs typeface="Calibri"/>
                <a:sym typeface="Calibri"/>
              </a:rPr>
              <a:t>Estimating the training values</a:t>
            </a:r>
            <a:endParaRPr sz="3200"/>
          </a:p>
        </p:txBody>
      </p:sp>
      <p:sp>
        <p:nvSpPr>
          <p:cNvPr id="410" name="Google Shape;410;p36"/>
          <p:cNvSpPr txBox="1">
            <a:spLocks noGrp="1"/>
          </p:cNvSpPr>
          <p:nvPr>
            <p:ph type="body" idx="1"/>
          </p:nvPr>
        </p:nvSpPr>
        <p:spPr>
          <a:xfrm>
            <a:off x="457200" y="1320175"/>
            <a:ext cx="8441100" cy="4806000"/>
          </a:xfrm>
          <a:prstGeom prst="rect">
            <a:avLst/>
          </a:prstGeom>
          <a:noFill/>
          <a:ln>
            <a:noFill/>
          </a:ln>
        </p:spPr>
        <p:txBody>
          <a:bodyPr spcFirstLastPara="1" wrap="square" lIns="91425" tIns="45700" rIns="91425" bIns="45700" anchor="t" anchorCtr="0">
            <a:normAutofit/>
          </a:bodyPr>
          <a:lstStyle/>
          <a:p>
            <a:pPr marL="342900" marR="0" lvl="0" indent="-330200" algn="l" rtl="0">
              <a:lnSpc>
                <a:spcPct val="90000"/>
              </a:lnSpc>
              <a:spcBef>
                <a:spcPts val="0"/>
              </a:spcBef>
              <a:spcAft>
                <a:spcPts val="0"/>
              </a:spcAft>
              <a:buClr>
                <a:schemeClr val="dk1"/>
              </a:buClr>
              <a:buSzPts val="3000"/>
              <a:buFont typeface="Times New Roman"/>
              <a:buChar char="•"/>
            </a:pPr>
            <a:r>
              <a:rPr lang="en-US" sz="3000">
                <a:latin typeface="Times New Roman"/>
                <a:ea typeface="Times New Roman"/>
                <a:cs typeface="Times New Roman"/>
                <a:sym typeface="Times New Roman"/>
              </a:rPr>
              <a:t> In Every step, We consider the successor (Depending on the next step of opponent)</a:t>
            </a:r>
            <a:endParaRPr sz="3000">
              <a:latin typeface="Times New Roman"/>
              <a:ea typeface="Times New Roman"/>
              <a:cs typeface="Times New Roman"/>
              <a:sym typeface="Times New Roman"/>
            </a:endParaRPr>
          </a:p>
          <a:p>
            <a:pPr marL="342900" marR="0" lvl="0" indent="0" algn="l" rtl="0">
              <a:lnSpc>
                <a:spcPct val="90000"/>
              </a:lnSpc>
              <a:spcBef>
                <a:spcPts val="0"/>
              </a:spcBef>
              <a:spcAft>
                <a:spcPts val="0"/>
              </a:spcAft>
              <a:buNone/>
            </a:pPr>
            <a:endParaRPr sz="3000">
              <a:latin typeface="Times New Roman"/>
              <a:ea typeface="Times New Roman"/>
              <a:cs typeface="Times New Roman"/>
              <a:sym typeface="Times New Roman"/>
            </a:endParaRPr>
          </a:p>
          <a:p>
            <a:pPr marL="342900" marR="0" lvl="0" indent="0" algn="l" rtl="0">
              <a:lnSpc>
                <a:spcPct val="90000"/>
              </a:lnSpc>
              <a:spcBef>
                <a:spcPts val="0"/>
              </a:spcBef>
              <a:spcAft>
                <a:spcPts val="0"/>
              </a:spcAft>
              <a:buNone/>
            </a:pPr>
            <a:endParaRPr sz="3000">
              <a:latin typeface="Times New Roman"/>
              <a:ea typeface="Times New Roman"/>
              <a:cs typeface="Times New Roman"/>
              <a:sym typeface="Times New Roman"/>
            </a:endParaRPr>
          </a:p>
          <a:p>
            <a:pPr marL="342900" marR="0" lvl="0" indent="-342900" algn="l" rtl="0">
              <a:lnSpc>
                <a:spcPct val="90000"/>
              </a:lnSpc>
              <a:spcBef>
                <a:spcPts val="640"/>
              </a:spcBef>
              <a:spcAft>
                <a:spcPts val="0"/>
              </a:spcAft>
              <a:buClr>
                <a:srgbClr val="00B050"/>
              </a:buClr>
              <a:buSzPts val="3200"/>
              <a:buFont typeface="Arial"/>
              <a:buNone/>
            </a:pPr>
            <a:endParaRPr sz="3000" i="0" u="none">
              <a:solidFill>
                <a:schemeClr val="dk1"/>
              </a:solidFill>
              <a:latin typeface="Times New Roman"/>
              <a:ea typeface="Times New Roman"/>
              <a:cs typeface="Times New Roman"/>
              <a:sym typeface="Times New Roman"/>
            </a:endParaRPr>
          </a:p>
          <a:p>
            <a:pPr marL="342900" marR="0" lvl="0" indent="-342900" algn="l" rtl="0">
              <a:lnSpc>
                <a:spcPct val="90000"/>
              </a:lnSpc>
              <a:spcBef>
                <a:spcPts val="640"/>
              </a:spcBef>
              <a:spcAft>
                <a:spcPts val="0"/>
              </a:spcAft>
              <a:buClr>
                <a:srgbClr val="00B050"/>
              </a:buClr>
              <a:buSzPts val="3200"/>
              <a:buFont typeface="Arial"/>
              <a:buNone/>
            </a:pPr>
            <a:r>
              <a:rPr lang="en-US" sz="3000">
                <a:latin typeface="Times New Roman"/>
                <a:ea typeface="Times New Roman"/>
                <a:cs typeface="Times New Roman"/>
                <a:sym typeface="Times New Roman"/>
              </a:rPr>
              <a:t>         = </a:t>
            </a:r>
            <a:r>
              <a:rPr lang="en-US" sz="3000">
                <a:solidFill>
                  <a:srgbClr val="FF0000"/>
                </a:solidFill>
                <a:latin typeface="Times New Roman"/>
                <a:ea typeface="Times New Roman"/>
                <a:cs typeface="Times New Roman"/>
                <a:sym typeface="Times New Roman"/>
              </a:rPr>
              <a:t> </a:t>
            </a:r>
            <a:r>
              <a:rPr lang="en-US" sz="3000">
                <a:latin typeface="Times New Roman"/>
                <a:ea typeface="Times New Roman"/>
                <a:cs typeface="Times New Roman"/>
                <a:sym typeface="Times New Roman"/>
              </a:rPr>
              <a:t>  represents Approximation </a:t>
            </a:r>
            <a:endParaRPr sz="3000">
              <a:latin typeface="Times New Roman"/>
              <a:ea typeface="Times New Roman"/>
              <a:cs typeface="Times New Roman"/>
              <a:sym typeface="Times New Roman"/>
            </a:endParaRPr>
          </a:p>
          <a:p>
            <a:pPr marL="342900" marR="0" lvl="0" indent="-342900" algn="l" rtl="0">
              <a:lnSpc>
                <a:spcPct val="90000"/>
              </a:lnSpc>
              <a:spcBef>
                <a:spcPts val="640"/>
              </a:spcBef>
              <a:spcAft>
                <a:spcPts val="0"/>
              </a:spcAft>
              <a:buClr>
                <a:schemeClr val="dk1"/>
              </a:buClr>
              <a:buSzPts val="3200"/>
              <a:buFont typeface="Arial"/>
              <a:buNone/>
            </a:pPr>
            <a:r>
              <a:rPr lang="en-US" sz="3000" i="0" u="none">
                <a:solidFill>
                  <a:schemeClr val="dk1"/>
                </a:solidFill>
                <a:latin typeface="Times New Roman"/>
                <a:ea typeface="Times New Roman"/>
                <a:cs typeface="Times New Roman"/>
                <a:sym typeface="Times New Roman"/>
              </a:rPr>
              <a:t>  successor(b) = next board state following ‘b’</a:t>
            </a:r>
            <a:r>
              <a:rPr lang="en-US" sz="3000">
                <a:latin typeface="Times New Roman"/>
                <a:ea typeface="Times New Roman"/>
                <a:cs typeface="Times New Roman"/>
                <a:sym typeface="Times New Roman"/>
              </a:rPr>
              <a:t> (Estimating that this move will help/destroy opponent)</a:t>
            </a:r>
            <a:endParaRPr sz="3000">
              <a:latin typeface="Times New Roman"/>
              <a:ea typeface="Times New Roman"/>
              <a:cs typeface="Times New Roman"/>
              <a:sym typeface="Times New Roman"/>
            </a:endParaRPr>
          </a:p>
        </p:txBody>
      </p:sp>
      <p:pic>
        <p:nvPicPr>
          <p:cNvPr id="411" name="Google Shape;411;p36"/>
          <p:cNvPicPr preferRelativeResize="0"/>
          <p:nvPr/>
        </p:nvPicPr>
        <p:blipFill rotWithShape="1">
          <a:blip r:embed="rId3">
            <a:alphaModFix/>
          </a:blip>
          <a:srcRect/>
          <a:stretch/>
        </p:blipFill>
        <p:spPr>
          <a:xfrm>
            <a:off x="2419350" y="2386975"/>
            <a:ext cx="3388587" cy="719700"/>
          </a:xfrm>
          <a:prstGeom prst="rect">
            <a:avLst/>
          </a:prstGeom>
          <a:noFill/>
          <a:ln>
            <a:noFill/>
          </a:ln>
        </p:spPr>
      </p:pic>
      <p:pic>
        <p:nvPicPr>
          <p:cNvPr id="412" name="Google Shape;412;p36"/>
          <p:cNvPicPr preferRelativeResize="0"/>
          <p:nvPr/>
        </p:nvPicPr>
        <p:blipFill rotWithShape="1">
          <a:blip r:embed="rId4">
            <a:alphaModFix/>
          </a:blip>
          <a:srcRect/>
          <a:stretch/>
        </p:blipFill>
        <p:spPr>
          <a:xfrm>
            <a:off x="1104900" y="3589987"/>
            <a:ext cx="228600" cy="43338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3400">
                <a:solidFill>
                  <a:srgbClr val="0070C0"/>
                </a:solidFill>
              </a:rPr>
              <a:t>4.2 </a:t>
            </a:r>
            <a:r>
              <a:rPr lang="en-US" sz="3400" b="0" i="0" u="none">
                <a:solidFill>
                  <a:srgbClr val="0070C0"/>
                </a:solidFill>
                <a:latin typeface="Calibri"/>
                <a:ea typeface="Calibri"/>
                <a:cs typeface="Calibri"/>
                <a:sym typeface="Calibri"/>
              </a:rPr>
              <a:t>Adjusting the weights </a:t>
            </a:r>
            <a:endParaRPr sz="3400">
              <a:solidFill>
                <a:srgbClr val="0070C0"/>
              </a:solidFill>
            </a:endParaRPr>
          </a:p>
        </p:txBody>
      </p:sp>
      <p:sp>
        <p:nvSpPr>
          <p:cNvPr id="418" name="Google Shape;418;p3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Times New Roman"/>
              <a:buChar char="•"/>
            </a:pPr>
            <a:r>
              <a:rPr lang="en-US" sz="3200" i="0" u="none">
                <a:solidFill>
                  <a:schemeClr val="dk1"/>
                </a:solidFill>
                <a:latin typeface="Times New Roman"/>
                <a:ea typeface="Times New Roman"/>
                <a:cs typeface="Times New Roman"/>
                <a:sym typeface="Times New Roman"/>
              </a:rPr>
              <a:t>Choosing the weights (w</a:t>
            </a:r>
            <a:r>
              <a:rPr lang="en-US" sz="3200" i="0" u="none" baseline="-25000">
                <a:solidFill>
                  <a:schemeClr val="dk1"/>
                </a:solidFill>
                <a:latin typeface="Times New Roman"/>
                <a:ea typeface="Times New Roman"/>
                <a:cs typeface="Times New Roman"/>
                <a:sym typeface="Times New Roman"/>
              </a:rPr>
              <a:t>i</a:t>
            </a:r>
            <a:r>
              <a:rPr lang="en-US" sz="3200" i="0" u="none">
                <a:solidFill>
                  <a:schemeClr val="dk1"/>
                </a:solidFill>
                <a:latin typeface="Times New Roman"/>
                <a:ea typeface="Times New Roman"/>
                <a:cs typeface="Times New Roman"/>
                <a:sym typeface="Times New Roman"/>
              </a:rPr>
              <a:t>) to best fit training examples 		</a:t>
            </a:r>
            <a:endParaRPr>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Arial"/>
              <a:buChar char="•"/>
            </a:pPr>
            <a:r>
              <a:rPr lang="en-US" sz="3200" i="0" u="none">
                <a:solidFill>
                  <a:schemeClr val="dk1"/>
                </a:solidFill>
                <a:latin typeface="Times New Roman"/>
                <a:ea typeface="Times New Roman"/>
                <a:cs typeface="Times New Roman"/>
                <a:sym typeface="Times New Roman"/>
              </a:rPr>
              <a:t>Solution : best define the hypothesis /weights minimizing squared error  ‘E’ between training values and values predicted over  hypothesis</a:t>
            </a:r>
            <a:r>
              <a:rPr lang="en-US" sz="3200" b="0" i="0" u="none">
                <a:solidFill>
                  <a:schemeClr val="dk1"/>
                </a:solidFill>
                <a:latin typeface="Calibri"/>
                <a:ea typeface="Calibri"/>
                <a:cs typeface="Calibri"/>
                <a:sym typeface="Calibri"/>
              </a:rPr>
              <a:t> </a:t>
            </a:r>
            <a:endParaRPr/>
          </a:p>
        </p:txBody>
      </p:sp>
      <p:pic>
        <p:nvPicPr>
          <p:cNvPr id="419" name="Google Shape;419;p37"/>
          <p:cNvPicPr preferRelativeResize="0"/>
          <p:nvPr/>
        </p:nvPicPr>
        <p:blipFill rotWithShape="1">
          <a:blip r:embed="rId3">
            <a:alphaModFix/>
          </a:blip>
          <a:srcRect/>
          <a:stretch/>
        </p:blipFill>
        <p:spPr>
          <a:xfrm>
            <a:off x="2819400" y="2286000"/>
            <a:ext cx="1143000" cy="314325"/>
          </a:xfrm>
          <a:prstGeom prst="rect">
            <a:avLst/>
          </a:prstGeom>
          <a:noFill/>
          <a:ln>
            <a:noFill/>
          </a:ln>
        </p:spPr>
      </p:pic>
      <p:pic>
        <p:nvPicPr>
          <p:cNvPr id="420" name="Google Shape;420;p37"/>
          <p:cNvPicPr preferRelativeResize="0"/>
          <p:nvPr/>
        </p:nvPicPr>
        <p:blipFill rotWithShape="1">
          <a:blip r:embed="rId4">
            <a:alphaModFix/>
          </a:blip>
          <a:srcRect/>
          <a:stretch/>
        </p:blipFill>
        <p:spPr>
          <a:xfrm>
            <a:off x="967750" y="4411975"/>
            <a:ext cx="6985000" cy="1143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38"/>
          <p:cNvPicPr preferRelativeResize="0">
            <a:picLocks noGrp="1"/>
          </p:cNvPicPr>
          <p:nvPr>
            <p:ph type="body" idx="1"/>
          </p:nvPr>
        </p:nvPicPr>
        <p:blipFill rotWithShape="1">
          <a:blip r:embed="rId3">
            <a:alphaModFix/>
          </a:blip>
          <a:srcRect/>
          <a:stretch/>
        </p:blipFill>
        <p:spPr>
          <a:xfrm>
            <a:off x="297225" y="-205275"/>
            <a:ext cx="7162800" cy="3404400"/>
          </a:xfrm>
          <a:prstGeom prst="rect">
            <a:avLst/>
          </a:prstGeom>
          <a:noFill/>
          <a:ln>
            <a:noFill/>
          </a:ln>
        </p:spPr>
      </p:pic>
      <p:sp>
        <p:nvSpPr>
          <p:cNvPr id="426" name="Google Shape;426;p38"/>
          <p:cNvSpPr txBox="1"/>
          <p:nvPr/>
        </p:nvSpPr>
        <p:spPr>
          <a:xfrm>
            <a:off x="457200" y="3199125"/>
            <a:ext cx="8184000" cy="34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dk1"/>
                </a:solidFill>
                <a:latin typeface="Calibri"/>
                <a:ea typeface="Calibri"/>
                <a:cs typeface="Calibri"/>
                <a:sym typeface="Calibri"/>
              </a:rPr>
              <a:t>There are some algorithms to find the weights of linear functions, Here we are using Lease mean square (Used to minimize the error)</a:t>
            </a:r>
            <a:endParaRPr sz="3000">
              <a:solidFill>
                <a:schemeClr val="dk1"/>
              </a:solidFill>
              <a:latin typeface="Calibri"/>
              <a:ea typeface="Calibri"/>
              <a:cs typeface="Calibri"/>
              <a:sym typeface="Calibri"/>
            </a:endParaRPr>
          </a:p>
          <a:p>
            <a:pPr marL="0" lvl="0" indent="0" algn="l" rtl="0">
              <a:spcBef>
                <a:spcPts val="0"/>
              </a:spcBef>
              <a:spcAft>
                <a:spcPts val="0"/>
              </a:spcAft>
              <a:buNone/>
            </a:pPr>
            <a:r>
              <a:rPr lang="en-US" sz="3000">
                <a:solidFill>
                  <a:schemeClr val="dk1"/>
                </a:solidFill>
                <a:latin typeface="Calibri"/>
                <a:ea typeface="Calibri"/>
                <a:cs typeface="Calibri"/>
                <a:sym typeface="Calibri"/>
              </a:rPr>
              <a:t>   if error =0 → No need to change weights</a:t>
            </a:r>
            <a:endParaRPr sz="3000">
              <a:solidFill>
                <a:schemeClr val="dk1"/>
              </a:solidFill>
              <a:latin typeface="Calibri"/>
              <a:ea typeface="Calibri"/>
              <a:cs typeface="Calibri"/>
              <a:sym typeface="Calibri"/>
            </a:endParaRPr>
          </a:p>
          <a:p>
            <a:pPr marL="0" lvl="0" indent="0" algn="l" rtl="0">
              <a:spcBef>
                <a:spcPts val="0"/>
              </a:spcBef>
              <a:spcAft>
                <a:spcPts val="0"/>
              </a:spcAft>
              <a:buNone/>
            </a:pPr>
            <a:r>
              <a:rPr lang="en-US" sz="3000">
                <a:solidFill>
                  <a:schemeClr val="dk1"/>
                </a:solidFill>
                <a:latin typeface="Calibri"/>
                <a:ea typeface="Calibri"/>
                <a:cs typeface="Calibri"/>
                <a:sym typeface="Calibri"/>
              </a:rPr>
              <a:t>      error = positive → each weight is increased</a:t>
            </a:r>
            <a:endParaRPr sz="3000">
              <a:solidFill>
                <a:schemeClr val="dk1"/>
              </a:solidFill>
              <a:latin typeface="Calibri"/>
              <a:ea typeface="Calibri"/>
              <a:cs typeface="Calibri"/>
              <a:sym typeface="Calibri"/>
            </a:endParaRPr>
          </a:p>
          <a:p>
            <a:pPr marL="0" lvl="0" indent="0" algn="l" rtl="0">
              <a:spcBef>
                <a:spcPts val="0"/>
              </a:spcBef>
              <a:spcAft>
                <a:spcPts val="0"/>
              </a:spcAft>
              <a:buNone/>
            </a:pPr>
            <a:r>
              <a:rPr lang="en-US" sz="3000">
                <a:solidFill>
                  <a:schemeClr val="dk1"/>
                </a:solidFill>
                <a:latin typeface="Calibri"/>
                <a:ea typeface="Calibri"/>
                <a:cs typeface="Calibri"/>
                <a:sym typeface="Calibri"/>
              </a:rPr>
              <a:t>      error = negative → each weigh is decreased</a:t>
            </a:r>
            <a:endParaRPr sz="30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9"/>
          <p:cNvSpPr txBox="1">
            <a:spLocks noGrp="1"/>
          </p:cNvSpPr>
          <p:nvPr>
            <p:ph type="title"/>
          </p:nvPr>
        </p:nvSpPr>
        <p:spPr>
          <a:xfrm>
            <a:off x="457200" y="0"/>
            <a:ext cx="8229600" cy="6096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FF0000"/>
              </a:buClr>
              <a:buSzPct val="100000"/>
              <a:buFont typeface="Calibri"/>
              <a:buNone/>
            </a:pPr>
            <a:r>
              <a:rPr lang="en-US" sz="4000" b="1">
                <a:solidFill>
                  <a:srgbClr val="FF0000"/>
                </a:solidFill>
              </a:rPr>
              <a:t>5.</a:t>
            </a:r>
            <a:r>
              <a:rPr lang="en-US" sz="4000" b="1" i="0" u="none">
                <a:solidFill>
                  <a:srgbClr val="FF0000"/>
                </a:solidFill>
              </a:rPr>
              <a:t>THE FINAL DESIGN </a:t>
            </a:r>
            <a:endParaRPr b="1">
              <a:solidFill>
                <a:srgbClr val="FF0000"/>
              </a:solidFill>
            </a:endParaRPr>
          </a:p>
        </p:txBody>
      </p:sp>
      <p:sp>
        <p:nvSpPr>
          <p:cNvPr id="432" name="Google Shape;432;p39"/>
          <p:cNvSpPr txBox="1">
            <a:spLocks noGrp="1"/>
          </p:cNvSpPr>
          <p:nvPr>
            <p:ph type="body" idx="1"/>
          </p:nvPr>
        </p:nvSpPr>
        <p:spPr>
          <a:xfrm>
            <a:off x="304800" y="685800"/>
            <a:ext cx="8632500" cy="594360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dk1"/>
              </a:buClr>
              <a:buSzPts val="3200"/>
              <a:buFont typeface="Times New Roman"/>
              <a:buChar char="•"/>
            </a:pPr>
            <a:r>
              <a:rPr lang="en-US" sz="3200" i="0" u="none">
                <a:solidFill>
                  <a:schemeClr val="dk1"/>
                </a:solidFill>
                <a:latin typeface="Times New Roman"/>
                <a:ea typeface="Times New Roman"/>
                <a:cs typeface="Times New Roman"/>
                <a:sym typeface="Times New Roman"/>
              </a:rPr>
              <a:t>It has four modules </a:t>
            </a:r>
            <a:endParaRPr>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Times New Roman"/>
              <a:buAutoNum type="arabicParenR"/>
            </a:pPr>
            <a:r>
              <a:rPr lang="en-US" sz="3200" i="0" u="none">
                <a:solidFill>
                  <a:schemeClr val="dk1"/>
                </a:solidFill>
                <a:latin typeface="Times New Roman"/>
                <a:ea typeface="Times New Roman"/>
                <a:cs typeface="Times New Roman"/>
                <a:sym typeface="Times New Roman"/>
              </a:rPr>
              <a:t>Performance system: solves given performance task .Next move is determined by     .The performance becomes increasingly accurate.</a:t>
            </a:r>
            <a:endParaRPr>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Arial"/>
              <a:buNone/>
            </a:pPr>
            <a:r>
              <a:rPr lang="en-US" sz="3200" i="0" u="none">
                <a:solidFill>
                  <a:schemeClr val="dk1"/>
                </a:solidFill>
                <a:latin typeface="Times New Roman"/>
                <a:ea typeface="Times New Roman"/>
                <a:cs typeface="Times New Roman"/>
                <a:sym typeface="Times New Roman"/>
              </a:rPr>
              <a:t>2) Critic: </a:t>
            </a:r>
            <a:r>
              <a:rPr lang="en-US">
                <a:latin typeface="Times New Roman"/>
                <a:ea typeface="Times New Roman"/>
                <a:cs typeface="Times New Roman"/>
                <a:sym typeface="Times New Roman"/>
              </a:rPr>
              <a:t> Takes as the input the history or trace  of the game and produces as output a set of training examples of the target function .</a:t>
            </a:r>
            <a:r>
              <a:rPr lang="en-US" sz="3200" i="0" u="none">
                <a:solidFill>
                  <a:schemeClr val="dk1"/>
                </a:solidFill>
                <a:latin typeface="Times New Roman"/>
                <a:ea typeface="Times New Roman"/>
                <a:cs typeface="Times New Roman"/>
                <a:sym typeface="Times New Roman"/>
              </a:rPr>
              <a:t>It operates on train rule ie</a:t>
            </a:r>
            <a:endParaRPr>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Arial"/>
              <a:buNone/>
            </a:pPr>
            <a:r>
              <a:rPr lang="en-US" sz="3200" i="0" u="none">
                <a:solidFill>
                  <a:schemeClr val="dk1"/>
                </a:solidFill>
                <a:latin typeface="Times New Roman"/>
                <a:ea typeface="Times New Roman"/>
                <a:cs typeface="Times New Roman"/>
                <a:sym typeface="Times New Roman"/>
              </a:rPr>
              <a:t>3)Generalizer : takes as input the  </a:t>
            </a:r>
            <a:r>
              <a:rPr lang="en-US">
                <a:latin typeface="Times New Roman"/>
                <a:ea typeface="Times New Roman"/>
                <a:cs typeface="Times New Roman"/>
                <a:sym typeface="Times New Roman"/>
              </a:rPr>
              <a:t>training examples and produces an output hypothesis that is its estimation of target function.</a:t>
            </a:r>
            <a:endParaRPr>
              <a:latin typeface="Times New Roman"/>
              <a:ea typeface="Times New Roman"/>
              <a:cs typeface="Times New Roman"/>
              <a:sym typeface="Times New Roman"/>
            </a:endParaRPr>
          </a:p>
        </p:txBody>
      </p:sp>
      <p:pic>
        <p:nvPicPr>
          <p:cNvPr id="433" name="Google Shape;433;p39"/>
          <p:cNvPicPr preferRelativeResize="0"/>
          <p:nvPr/>
        </p:nvPicPr>
        <p:blipFill rotWithShape="1">
          <a:blip r:embed="rId3">
            <a:alphaModFix/>
          </a:blip>
          <a:srcRect/>
          <a:stretch/>
        </p:blipFill>
        <p:spPr>
          <a:xfrm>
            <a:off x="6477000" y="1872625"/>
            <a:ext cx="228600" cy="433387"/>
          </a:xfrm>
          <a:prstGeom prst="rect">
            <a:avLst/>
          </a:prstGeom>
          <a:noFill/>
          <a:ln>
            <a:noFill/>
          </a:ln>
        </p:spPr>
      </p:pic>
      <p:pic>
        <p:nvPicPr>
          <p:cNvPr id="434" name="Google Shape;434;p39"/>
          <p:cNvPicPr preferRelativeResize="0"/>
          <p:nvPr/>
        </p:nvPicPr>
        <p:blipFill rotWithShape="1">
          <a:blip r:embed="rId4">
            <a:alphaModFix/>
          </a:blip>
          <a:srcRect/>
          <a:stretch/>
        </p:blipFill>
        <p:spPr>
          <a:xfrm>
            <a:off x="2758050" y="4288750"/>
            <a:ext cx="2152650" cy="457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0"/>
          <p:cNvSpPr txBox="1">
            <a:spLocks noGrp="1"/>
          </p:cNvSpPr>
          <p:nvPr>
            <p:ph type="body" idx="1"/>
          </p:nvPr>
        </p:nvSpPr>
        <p:spPr>
          <a:xfrm>
            <a:off x="457200" y="228600"/>
            <a:ext cx="8229600" cy="58975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Experiment generator: It picks new practice problems that maximize learning rate (η) of over all system</a:t>
            </a:r>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1"/>
          <p:cNvPicPr preferRelativeResize="0"/>
          <p:nvPr/>
        </p:nvPicPr>
        <p:blipFill rotWithShape="1">
          <a:blip r:embed="rId3">
            <a:alphaModFix/>
          </a:blip>
          <a:srcRect/>
          <a:stretch/>
        </p:blipFill>
        <p:spPr>
          <a:xfrm>
            <a:off x="533400" y="381000"/>
            <a:ext cx="8001000" cy="63246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42"/>
          <p:cNvPicPr preferRelativeResize="0"/>
          <p:nvPr/>
        </p:nvPicPr>
        <p:blipFill rotWithShape="1">
          <a:blip r:embed="rId3">
            <a:alphaModFix/>
          </a:blip>
          <a:srcRect/>
          <a:stretch/>
        </p:blipFill>
        <p:spPr>
          <a:xfrm>
            <a:off x="914400" y="0"/>
            <a:ext cx="7391400" cy="6705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1" i="0" u="none">
                <a:solidFill>
                  <a:srgbClr val="FF0000"/>
                </a:solidFill>
              </a:rPr>
              <a:t>Issues in machine learning </a:t>
            </a:r>
            <a:endParaRPr b="1">
              <a:solidFill>
                <a:srgbClr val="FF0000"/>
              </a:solidFill>
            </a:endParaRPr>
          </a:p>
        </p:txBody>
      </p:sp>
      <p:sp>
        <p:nvSpPr>
          <p:cNvPr id="455" name="Google Shape;455;p4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rmAutofit/>
          </a:bodyPr>
          <a:lstStyle/>
          <a:p>
            <a:pPr marL="342900" marR="0" lvl="0" indent="-349250" algn="l" rtl="0">
              <a:lnSpc>
                <a:spcPct val="80000"/>
              </a:lnSpc>
              <a:spcBef>
                <a:spcPts val="0"/>
              </a:spcBef>
              <a:spcAft>
                <a:spcPts val="0"/>
              </a:spcAft>
              <a:buClr>
                <a:schemeClr val="dk1"/>
              </a:buClr>
              <a:buSzPts val="3100"/>
              <a:buFont typeface="Times New Roman"/>
              <a:buChar char="•"/>
            </a:pPr>
            <a:r>
              <a:rPr lang="en-US" sz="3100" i="0" u="none">
                <a:solidFill>
                  <a:schemeClr val="dk1"/>
                </a:solidFill>
                <a:latin typeface="Times New Roman"/>
                <a:ea typeface="Times New Roman"/>
                <a:cs typeface="Times New Roman"/>
                <a:sym typeface="Times New Roman"/>
              </a:rPr>
              <a:t>What algorithm exists for learning general target function from training examples.</a:t>
            </a:r>
            <a:endParaRPr sz="3300">
              <a:latin typeface="Times New Roman"/>
              <a:ea typeface="Times New Roman"/>
              <a:cs typeface="Times New Roman"/>
              <a:sym typeface="Times New Roman"/>
            </a:endParaRPr>
          </a:p>
          <a:p>
            <a:pPr marL="342900" marR="0" lvl="0" indent="-349250" algn="l" rtl="0">
              <a:lnSpc>
                <a:spcPct val="80000"/>
              </a:lnSpc>
              <a:spcBef>
                <a:spcPts val="600"/>
              </a:spcBef>
              <a:spcAft>
                <a:spcPts val="0"/>
              </a:spcAft>
              <a:buClr>
                <a:schemeClr val="dk1"/>
              </a:buClr>
              <a:buSzPts val="3100"/>
              <a:buFont typeface="Times New Roman"/>
              <a:buChar char="•"/>
            </a:pPr>
            <a:r>
              <a:rPr lang="en-US" sz="3100" i="0" u="none">
                <a:solidFill>
                  <a:schemeClr val="dk1"/>
                </a:solidFill>
                <a:latin typeface="Times New Roman"/>
                <a:ea typeface="Times New Roman"/>
                <a:cs typeface="Times New Roman"/>
                <a:sym typeface="Times New Roman"/>
              </a:rPr>
              <a:t>How much training data is sufficient?</a:t>
            </a:r>
            <a:endParaRPr sz="3300">
              <a:latin typeface="Times New Roman"/>
              <a:ea typeface="Times New Roman"/>
              <a:cs typeface="Times New Roman"/>
              <a:sym typeface="Times New Roman"/>
            </a:endParaRPr>
          </a:p>
          <a:p>
            <a:pPr marL="342900" marR="0" lvl="0" indent="-349250" algn="l" rtl="0">
              <a:lnSpc>
                <a:spcPct val="80000"/>
              </a:lnSpc>
              <a:spcBef>
                <a:spcPts val="600"/>
              </a:spcBef>
              <a:spcAft>
                <a:spcPts val="0"/>
              </a:spcAft>
              <a:buClr>
                <a:schemeClr val="dk1"/>
              </a:buClr>
              <a:buSzPts val="3100"/>
              <a:buFont typeface="Times New Roman"/>
              <a:buChar char="•"/>
            </a:pPr>
            <a:r>
              <a:rPr lang="en-US" sz="3100" i="0" u="none">
                <a:solidFill>
                  <a:schemeClr val="dk1"/>
                </a:solidFill>
                <a:latin typeface="Times New Roman"/>
                <a:ea typeface="Times New Roman"/>
                <a:cs typeface="Times New Roman"/>
                <a:sym typeface="Times New Roman"/>
              </a:rPr>
              <a:t>When and how prior knowledge held by learner guide the process</a:t>
            </a:r>
            <a:endParaRPr sz="3300">
              <a:latin typeface="Times New Roman"/>
              <a:ea typeface="Times New Roman"/>
              <a:cs typeface="Times New Roman"/>
              <a:sym typeface="Times New Roman"/>
            </a:endParaRPr>
          </a:p>
          <a:p>
            <a:pPr marL="342900" marR="0" lvl="0" indent="-349250" algn="l" rtl="0">
              <a:lnSpc>
                <a:spcPct val="80000"/>
              </a:lnSpc>
              <a:spcBef>
                <a:spcPts val="600"/>
              </a:spcBef>
              <a:spcAft>
                <a:spcPts val="0"/>
              </a:spcAft>
              <a:buClr>
                <a:schemeClr val="dk1"/>
              </a:buClr>
              <a:buSzPts val="3100"/>
              <a:buFont typeface="Times New Roman"/>
              <a:buChar char="•"/>
            </a:pPr>
            <a:r>
              <a:rPr lang="en-US" sz="3100" i="0" u="none">
                <a:solidFill>
                  <a:schemeClr val="dk1"/>
                </a:solidFill>
                <a:latin typeface="Times New Roman"/>
                <a:ea typeface="Times New Roman"/>
                <a:cs typeface="Times New Roman"/>
                <a:sym typeface="Times New Roman"/>
              </a:rPr>
              <a:t>What is the best strategy for choosing next training experience?</a:t>
            </a:r>
            <a:endParaRPr sz="3300">
              <a:latin typeface="Times New Roman"/>
              <a:ea typeface="Times New Roman"/>
              <a:cs typeface="Times New Roman"/>
              <a:sym typeface="Times New Roman"/>
            </a:endParaRPr>
          </a:p>
          <a:p>
            <a:pPr marL="342900" marR="0" lvl="0" indent="-349250" algn="l" rtl="0">
              <a:lnSpc>
                <a:spcPct val="80000"/>
              </a:lnSpc>
              <a:spcBef>
                <a:spcPts val="600"/>
              </a:spcBef>
              <a:spcAft>
                <a:spcPts val="0"/>
              </a:spcAft>
              <a:buClr>
                <a:schemeClr val="dk1"/>
              </a:buClr>
              <a:buSzPts val="3100"/>
              <a:buFont typeface="Times New Roman"/>
              <a:buChar char="•"/>
            </a:pPr>
            <a:r>
              <a:rPr lang="en-US" sz="3100" i="0" u="none">
                <a:solidFill>
                  <a:schemeClr val="dk1"/>
                </a:solidFill>
                <a:latin typeface="Times New Roman"/>
                <a:ea typeface="Times New Roman"/>
                <a:cs typeface="Times New Roman"/>
                <a:sym typeface="Times New Roman"/>
              </a:rPr>
              <a:t>How to reduce learning task ?</a:t>
            </a:r>
            <a:endParaRPr sz="3300">
              <a:latin typeface="Times New Roman"/>
              <a:ea typeface="Times New Roman"/>
              <a:cs typeface="Times New Roman"/>
              <a:sym typeface="Times New Roman"/>
            </a:endParaRPr>
          </a:p>
          <a:p>
            <a:pPr marL="342900" marR="0" lvl="0" indent="-349250" algn="l" rtl="0">
              <a:lnSpc>
                <a:spcPct val="80000"/>
              </a:lnSpc>
              <a:spcBef>
                <a:spcPts val="600"/>
              </a:spcBef>
              <a:spcAft>
                <a:spcPts val="0"/>
              </a:spcAft>
              <a:buClr>
                <a:schemeClr val="dk1"/>
              </a:buClr>
              <a:buSzPts val="3100"/>
              <a:buFont typeface="Times New Roman"/>
              <a:buChar char="•"/>
            </a:pPr>
            <a:r>
              <a:rPr lang="en-US" sz="3100" i="0" u="none">
                <a:solidFill>
                  <a:schemeClr val="dk1"/>
                </a:solidFill>
                <a:latin typeface="Times New Roman"/>
                <a:ea typeface="Times New Roman"/>
                <a:cs typeface="Times New Roman"/>
                <a:sym typeface="Times New Roman"/>
              </a:rPr>
              <a:t>How learner alter its representation in target function </a:t>
            </a:r>
            <a:endParaRPr sz="3300">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1" i="0" u="none">
                <a:solidFill>
                  <a:srgbClr val="FF0000"/>
                </a:solidFill>
              </a:rPr>
              <a:t>Concept learning </a:t>
            </a:r>
            <a:endParaRPr b="1">
              <a:solidFill>
                <a:srgbClr val="FF0000"/>
              </a:solidFill>
            </a:endParaRPr>
          </a:p>
        </p:txBody>
      </p:sp>
      <p:sp>
        <p:nvSpPr>
          <p:cNvPr id="461" name="Google Shape;461;p44"/>
          <p:cNvSpPr txBox="1">
            <a:spLocks noGrp="1"/>
          </p:cNvSpPr>
          <p:nvPr>
            <p:ph type="body" idx="1"/>
          </p:nvPr>
        </p:nvSpPr>
        <p:spPr>
          <a:xfrm>
            <a:off x="457200" y="1600200"/>
            <a:ext cx="8509500" cy="4966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Times New Roman"/>
              <a:buChar char="•"/>
            </a:pPr>
            <a:r>
              <a:rPr lang="en-US" sz="3200" i="0" u="none">
                <a:solidFill>
                  <a:schemeClr val="dk1"/>
                </a:solidFill>
                <a:latin typeface="Times New Roman"/>
                <a:ea typeface="Times New Roman"/>
                <a:cs typeface="Times New Roman"/>
                <a:sym typeface="Times New Roman"/>
              </a:rPr>
              <a:t>Defn : </a:t>
            </a:r>
            <a:r>
              <a:rPr lang="en-US">
                <a:latin typeface="Times New Roman"/>
                <a:ea typeface="Times New Roman"/>
                <a:cs typeface="Times New Roman"/>
                <a:sym typeface="Times New Roman"/>
              </a:rPr>
              <a:t>E</a:t>
            </a:r>
            <a:r>
              <a:rPr lang="en-US" sz="3200" i="0" u="none">
                <a:solidFill>
                  <a:schemeClr val="dk1"/>
                </a:solidFill>
                <a:latin typeface="Times New Roman"/>
                <a:ea typeface="Times New Roman"/>
                <a:cs typeface="Times New Roman"/>
                <a:sym typeface="Times New Roman"/>
              </a:rPr>
              <a:t>very concept is a Boolean-valued function defined over larger set</a:t>
            </a:r>
            <a:r>
              <a:rPr lang="en-US">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342900" marR="0" lvl="0" indent="-254000" algn="just" rtl="0">
              <a:lnSpc>
                <a:spcPct val="100000"/>
              </a:lnSpc>
              <a:spcBef>
                <a:spcPts val="0"/>
              </a:spcBef>
              <a:spcAft>
                <a:spcPts val="0"/>
              </a:spcAft>
              <a:buSzPts val="1800"/>
              <a:buFont typeface="Times New Roman"/>
              <a:buChar char="•"/>
            </a:pPr>
            <a:r>
              <a:rPr lang="en-US">
                <a:latin typeface="Times New Roman"/>
                <a:ea typeface="Times New Roman"/>
                <a:cs typeface="Times New Roman"/>
                <a:sym typeface="Times New Roman"/>
              </a:rPr>
              <a:t>Learning involves acquiring general concepts from specific training examples</a:t>
            </a:r>
            <a:endParaRPr>
              <a:latin typeface="Times New Roman"/>
              <a:ea typeface="Times New Roman"/>
              <a:cs typeface="Times New Roman"/>
              <a:sym typeface="Times New Roman"/>
            </a:endParaRPr>
          </a:p>
          <a:p>
            <a:pPr marL="342900" marR="0" lvl="0" indent="-254000" algn="just" rtl="0">
              <a:lnSpc>
                <a:spcPct val="100000"/>
              </a:lnSpc>
              <a:spcBef>
                <a:spcPts val="0"/>
              </a:spcBef>
              <a:spcAft>
                <a:spcPts val="0"/>
              </a:spcAft>
              <a:buSzPts val="1800"/>
              <a:buFont typeface="Times New Roman"/>
              <a:buChar char="•"/>
            </a:pPr>
            <a:r>
              <a:rPr lang="en-US">
                <a:latin typeface="Times New Roman"/>
                <a:ea typeface="Times New Roman"/>
                <a:cs typeface="Times New Roman"/>
                <a:sym typeface="Times New Roman"/>
              </a:rPr>
              <a:t>Each such concepts  can be viewed as describing some subset of objects or events  defined over a larger set.</a:t>
            </a:r>
            <a:endParaRPr>
              <a:latin typeface="Times New Roman"/>
              <a:ea typeface="Times New Roman"/>
              <a:cs typeface="Times New Roman"/>
              <a:sym typeface="Times New Roman"/>
            </a:endParaRPr>
          </a:p>
          <a:p>
            <a:pPr marL="342900" marR="0" lvl="0" indent="-254000" algn="just" rtl="0">
              <a:lnSpc>
                <a:spcPct val="100000"/>
              </a:lnSpc>
              <a:spcBef>
                <a:spcPts val="0"/>
              </a:spcBef>
              <a:spcAft>
                <a:spcPts val="0"/>
              </a:spcAft>
              <a:buSzPts val="1800"/>
              <a:buFont typeface="Times New Roman"/>
              <a:buChar char="•"/>
            </a:pPr>
            <a:r>
              <a:rPr lang="en-US">
                <a:latin typeface="Times New Roman"/>
                <a:ea typeface="Times New Roman"/>
                <a:cs typeface="Times New Roman"/>
                <a:sym typeface="Times New Roman"/>
              </a:rPr>
              <a:t>A task of acquiring potential hypothesis (solution) that best fits the given training examples</a:t>
            </a:r>
            <a:endParaRPr>
              <a:latin typeface="Times New Roman"/>
              <a:ea typeface="Times New Roman"/>
              <a:cs typeface="Times New Roman"/>
              <a:sym typeface="Times New Roman"/>
            </a:endParaRPr>
          </a:p>
          <a:p>
            <a:pPr marL="342900" marR="0" lvl="0" indent="-139700" algn="l" rtl="0">
              <a:spcBef>
                <a:spcPts val="640"/>
              </a:spcBef>
              <a:spcAft>
                <a:spcPts val="0"/>
              </a:spcAft>
              <a:buClr>
                <a:schemeClr val="dk1"/>
              </a:buClr>
              <a:buSzPts val="3200"/>
              <a:buFont typeface="Arial"/>
              <a:buNone/>
            </a:pPr>
            <a:endParaRPr sz="320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Machine Learning</a:t>
            </a:r>
            <a:endParaRPr/>
          </a:p>
        </p:txBody>
      </p:sp>
      <p:sp>
        <p:nvSpPr>
          <p:cNvPr id="115" name="Google Shape;115;p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It makes computers modify or adapt to their actions </a:t>
            </a:r>
            <a:endParaRPr/>
          </a:p>
          <a:p>
            <a:pPr marL="342900" marR="0" lvl="0" indent="-342900" algn="l" rtl="0">
              <a:lnSpc>
                <a:spcPct val="9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It merges ideas from :</a:t>
            </a:r>
            <a:endParaRPr/>
          </a:p>
          <a:p>
            <a:pPr marL="342900" marR="0" lvl="0" indent="-342900" algn="l" rtl="0">
              <a:lnSpc>
                <a:spcPct val="9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Neuroscience \biology\stats\maths\physics</a:t>
            </a:r>
            <a:endParaRPr/>
          </a:p>
          <a:p>
            <a:pPr marL="342900" marR="0" lvl="0" indent="-342900" algn="l" rtl="0">
              <a:lnSpc>
                <a:spcPct val="90000"/>
              </a:lnSpc>
              <a:spcBef>
                <a:spcPts val="540"/>
              </a:spcBef>
              <a:spcAft>
                <a:spcPts val="0"/>
              </a:spcAft>
              <a:buClr>
                <a:srgbClr val="FF0000"/>
              </a:buClr>
              <a:buSzPts val="2700"/>
              <a:buFont typeface="Arial"/>
              <a:buNone/>
            </a:pPr>
            <a:r>
              <a:rPr lang="en-US" sz="2700" b="0" i="0" u="none">
                <a:solidFill>
                  <a:srgbClr val="FF0000"/>
                </a:solidFill>
                <a:latin typeface="Calibri"/>
                <a:ea typeface="Calibri"/>
                <a:cs typeface="Calibri"/>
                <a:sym typeface="Calibri"/>
              </a:rPr>
              <a:t>Data mining </a:t>
            </a:r>
            <a:r>
              <a:rPr lang="en-US" sz="2700" b="0" i="0" u="none">
                <a:solidFill>
                  <a:schemeClr val="dk1"/>
                </a:solidFill>
                <a:latin typeface="Calibri"/>
                <a:ea typeface="Calibri"/>
                <a:cs typeface="Calibri"/>
                <a:sym typeface="Calibri"/>
              </a:rPr>
              <a:t>emerged which extracts information from massive data sets</a:t>
            </a:r>
            <a:endParaRPr/>
          </a:p>
          <a:p>
            <a:pPr marL="342900" marR="0" lvl="0" indent="-342900" algn="l" rtl="0">
              <a:lnSpc>
                <a:spcPct val="90000"/>
              </a:lnSpc>
              <a:spcBef>
                <a:spcPts val="540"/>
              </a:spcBef>
              <a:spcAft>
                <a:spcPts val="0"/>
              </a:spcAft>
              <a:buClr>
                <a:srgbClr val="FF0000"/>
              </a:buClr>
              <a:buSzPts val="2700"/>
              <a:buFont typeface="Arial"/>
              <a:buNone/>
            </a:pPr>
            <a:r>
              <a:rPr lang="en-US" sz="2700" b="0" i="0" u="none">
                <a:solidFill>
                  <a:srgbClr val="FF0000"/>
                </a:solidFill>
                <a:latin typeface="Calibri"/>
                <a:ea typeface="Calibri"/>
                <a:cs typeface="Calibri"/>
                <a:sym typeface="Calibri"/>
              </a:rPr>
              <a:t>Large datasets </a:t>
            </a:r>
            <a:r>
              <a:rPr lang="en-US" sz="2700" b="0" i="0" u="none">
                <a:solidFill>
                  <a:schemeClr val="dk1"/>
                </a:solidFill>
                <a:latin typeface="Calibri"/>
                <a:ea typeface="Calibri"/>
                <a:cs typeface="Calibri"/>
                <a:sym typeface="Calibri"/>
              </a:rPr>
              <a:t>have algorithms with high complexity</a:t>
            </a:r>
            <a:endParaRPr/>
          </a:p>
          <a:p>
            <a:pPr marL="342900" marR="0" lvl="0" indent="-342900" algn="l" rtl="0">
              <a:lnSpc>
                <a:spcPct val="90000"/>
              </a:lnSpc>
              <a:spcBef>
                <a:spcPts val="540"/>
              </a:spcBef>
              <a:spcAft>
                <a:spcPts val="0"/>
              </a:spcAft>
              <a:buClr>
                <a:schemeClr val="dk1"/>
              </a:buClr>
              <a:buSzPts val="2700"/>
              <a:buFont typeface="Arial"/>
              <a:buNone/>
            </a:pPr>
            <a:r>
              <a:rPr lang="en-US" sz="2700" b="0" i="0" u="none">
                <a:solidFill>
                  <a:schemeClr val="dk1"/>
                </a:solidFill>
                <a:latin typeface="Calibri"/>
                <a:ea typeface="Calibri"/>
                <a:cs typeface="Calibri"/>
                <a:sym typeface="Calibri"/>
              </a:rPr>
              <a:t>Complexity broken into two types :</a:t>
            </a:r>
            <a:endParaRPr/>
          </a:p>
          <a:p>
            <a:pPr marL="342900" marR="0" lvl="0" indent="-342900" algn="l" rtl="0">
              <a:lnSpc>
                <a:spcPct val="90000"/>
              </a:lnSpc>
              <a:spcBef>
                <a:spcPts val="540"/>
              </a:spcBef>
              <a:spcAft>
                <a:spcPts val="0"/>
              </a:spcAft>
              <a:buClr>
                <a:schemeClr val="dk1"/>
              </a:buClr>
              <a:buSzPts val="2700"/>
              <a:buFont typeface="Arial"/>
              <a:buAutoNum type="alphaLcParenR"/>
            </a:pPr>
            <a:r>
              <a:rPr lang="en-US" sz="2700" b="0" i="0" u="none">
                <a:solidFill>
                  <a:schemeClr val="dk1"/>
                </a:solidFill>
                <a:latin typeface="Calibri"/>
                <a:ea typeface="Calibri"/>
                <a:cs typeface="Calibri"/>
                <a:sym typeface="Calibri"/>
              </a:rPr>
              <a:t>Complexity of Training</a:t>
            </a:r>
            <a:endParaRPr/>
          </a:p>
          <a:p>
            <a:pPr marL="342900" marR="0" lvl="0" indent="-342900" algn="l" rtl="0">
              <a:lnSpc>
                <a:spcPct val="90000"/>
              </a:lnSpc>
              <a:spcBef>
                <a:spcPts val="540"/>
              </a:spcBef>
              <a:spcAft>
                <a:spcPts val="0"/>
              </a:spcAft>
              <a:buClr>
                <a:schemeClr val="dk1"/>
              </a:buClr>
              <a:buSzPts val="2700"/>
              <a:buFont typeface="Arial"/>
              <a:buAutoNum type="alphaLcParenR"/>
            </a:pPr>
            <a:r>
              <a:rPr lang="en-US" sz="2700" b="0" i="0" u="none">
                <a:solidFill>
                  <a:schemeClr val="dk1"/>
                </a:solidFill>
                <a:latin typeface="Calibri"/>
                <a:ea typeface="Calibri"/>
                <a:cs typeface="Calibri"/>
                <a:sym typeface="Calibri"/>
              </a:rPr>
              <a:t>Complexity of applying trained algorithm</a:t>
            </a:r>
            <a:endParaRPr/>
          </a:p>
          <a:p>
            <a:pPr marL="342900" marR="0" lvl="0" indent="-342900" algn="l" rtl="0">
              <a:lnSpc>
                <a:spcPct val="90000"/>
              </a:lnSpc>
              <a:spcBef>
                <a:spcPts val="540"/>
              </a:spcBef>
              <a:spcAft>
                <a:spcPts val="0"/>
              </a:spcAft>
              <a:buClr>
                <a:schemeClr val="dk1"/>
              </a:buClr>
              <a:buSzPts val="2700"/>
              <a:buFont typeface="Arial"/>
              <a:buNone/>
            </a:pPr>
            <a:endParaRPr sz="2700" b="0" i="0" u="none">
              <a:solidFill>
                <a:schemeClr val="dk1"/>
              </a:solidFill>
              <a:latin typeface="Calibri"/>
              <a:ea typeface="Calibri"/>
              <a:cs typeface="Calibri"/>
              <a:sym typeface="Calibri"/>
            </a:endParaRPr>
          </a:p>
          <a:p>
            <a:pPr marL="342900" marR="0" lvl="0" indent="-171450" algn="l" rtl="0">
              <a:spcBef>
                <a:spcPts val="540"/>
              </a:spcBef>
              <a:spcAft>
                <a:spcPts val="0"/>
              </a:spcAft>
              <a:buClr>
                <a:schemeClr val="dk1"/>
              </a:buClr>
              <a:buSzPts val="2700"/>
              <a:buFont typeface="Arial"/>
              <a:buNone/>
            </a:pPr>
            <a:endParaRPr sz="2700" b="0" i="0" u="none">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2c367f3c38c_1_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1" i="0" u="none">
                <a:solidFill>
                  <a:srgbClr val="FF0000"/>
                </a:solidFill>
              </a:rPr>
              <a:t>Concept learning </a:t>
            </a:r>
            <a:endParaRPr b="1">
              <a:solidFill>
                <a:srgbClr val="FF0000"/>
              </a:solidFill>
            </a:endParaRPr>
          </a:p>
        </p:txBody>
      </p:sp>
      <p:sp>
        <p:nvSpPr>
          <p:cNvPr id="467" name="Google Shape;467;g2c367f3c38c_1_0"/>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a:latin typeface="Times New Roman"/>
              <a:ea typeface="Times New Roman"/>
              <a:cs typeface="Times New Roman"/>
              <a:sym typeface="Times New Roman"/>
            </a:endParaRPr>
          </a:p>
          <a:p>
            <a:pPr marL="342900" marR="0" lvl="0" indent="-139700" algn="l" rtl="0">
              <a:spcBef>
                <a:spcPts val="640"/>
              </a:spcBef>
              <a:spcAft>
                <a:spcPts val="0"/>
              </a:spcAft>
              <a:buClr>
                <a:schemeClr val="dk1"/>
              </a:buClr>
              <a:buSzPts val="3200"/>
              <a:buFont typeface="Arial"/>
              <a:buNone/>
            </a:pPr>
            <a:endParaRPr sz="3200" i="0" u="none">
              <a:solidFill>
                <a:schemeClr val="dk1"/>
              </a:solidFill>
              <a:latin typeface="Times New Roman"/>
              <a:ea typeface="Times New Roman"/>
              <a:cs typeface="Times New Roman"/>
              <a:sym typeface="Times New Roman"/>
            </a:endParaRPr>
          </a:p>
        </p:txBody>
      </p:sp>
      <p:pic>
        <p:nvPicPr>
          <p:cNvPr id="468" name="Google Shape;468;g2c367f3c38c_1_0"/>
          <p:cNvPicPr preferRelativeResize="0"/>
          <p:nvPr/>
        </p:nvPicPr>
        <p:blipFill rotWithShape="1">
          <a:blip r:embed="rId3">
            <a:alphaModFix/>
          </a:blip>
          <a:srcRect/>
          <a:stretch/>
        </p:blipFill>
        <p:spPr>
          <a:xfrm>
            <a:off x="899750" y="1417625"/>
            <a:ext cx="7057925" cy="3340975"/>
          </a:xfrm>
          <a:prstGeom prst="rect">
            <a:avLst/>
          </a:prstGeom>
          <a:noFill/>
          <a:ln>
            <a:noFill/>
          </a:ln>
        </p:spPr>
      </p:pic>
      <p:sp>
        <p:nvSpPr>
          <p:cNvPr id="469" name="Google Shape;469;g2c367f3c38c_1_0"/>
          <p:cNvSpPr txBox="1"/>
          <p:nvPr/>
        </p:nvSpPr>
        <p:spPr>
          <a:xfrm>
            <a:off x="119975" y="5738325"/>
            <a:ext cx="9057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a:solidFill>
                  <a:schemeClr val="dk1"/>
                </a:solidFill>
                <a:latin typeface="Calibri"/>
                <a:ea typeface="Calibri"/>
                <a:cs typeface="Calibri"/>
                <a:sym typeface="Calibri"/>
              </a:rPr>
              <a:t> </a:t>
            </a:r>
            <a:r>
              <a:rPr lang="en-US" sz="3200">
                <a:solidFill>
                  <a:schemeClr val="dk1"/>
                </a:solidFill>
                <a:latin typeface="Times New Roman"/>
                <a:ea typeface="Times New Roman"/>
                <a:cs typeface="Times New Roman"/>
                <a:sym typeface="Times New Roman"/>
              </a:rPr>
              <a:t>Days on which my friend   Aldo enjoyed his favorite water sports?</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Hypothesis </a:t>
            </a:r>
            <a:endParaRPr/>
          </a:p>
        </p:txBody>
      </p:sp>
      <p:sp>
        <p:nvSpPr>
          <p:cNvPr id="475" name="Google Shape;475;p4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rmAutofit lnSpcReduction="10000"/>
          </a:bodyPr>
          <a:lstStyle/>
          <a:p>
            <a:pPr marL="342900" marR="0" lvl="0" indent="-342900" algn="l" rtl="0">
              <a:lnSpc>
                <a:spcPct val="80000"/>
              </a:lnSpc>
              <a:spcBef>
                <a:spcPts val="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Consists of conjunction of constraints on instance attributes</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It has 6 constraints according to the table </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Indicated by ‘?’ (</a:t>
            </a:r>
            <a:r>
              <a:rPr lang="en-US" sz="2700"/>
              <a:t>any value is acceptable for this attribute)</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Indicated by single value ‘warm’</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‘Φ’ = no values accepted (null)</a:t>
            </a:r>
            <a:endParaRPr sz="2700"/>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rgbClr val="FF0000"/>
                </a:solidFill>
                <a:latin typeface="Calibri"/>
                <a:ea typeface="Calibri"/>
                <a:cs typeface="Calibri"/>
                <a:sym typeface="Calibri"/>
              </a:rPr>
              <a:t>Defn</a:t>
            </a:r>
            <a:r>
              <a:rPr lang="en-US" sz="2700" b="0" i="0" u="none">
                <a:solidFill>
                  <a:schemeClr val="dk1"/>
                </a:solidFill>
                <a:latin typeface="Calibri"/>
                <a:ea typeface="Calibri"/>
                <a:cs typeface="Calibri"/>
                <a:sym typeface="Calibri"/>
              </a:rPr>
              <a:t> : Inference : set of items over which the concept is defined</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Let ‘x’ be the instance </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Let ‘h’ be the hypothesis </a:t>
            </a:r>
            <a:endParaRPr/>
          </a:p>
          <a:p>
            <a:pPr marL="342900" marR="0" lvl="0" indent="-342900" algn="l" rtl="0">
              <a:lnSpc>
                <a:spcPct val="8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‘x’ satisfies all constraints of ‘h’ ie (h(x) = 1) , x is +ve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6"/>
          <p:cNvSpPr txBox="1">
            <a:spLocks noGrp="1"/>
          </p:cNvSpPr>
          <p:nvPr>
            <p:ph type="body" idx="1"/>
          </p:nvPr>
        </p:nvSpPr>
        <p:spPr>
          <a:xfrm>
            <a:off x="228600" y="152400"/>
            <a:ext cx="8229600" cy="67056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FF0000"/>
              </a:buClr>
              <a:buSzPts val="3200"/>
              <a:buFont typeface="Arial"/>
              <a:buNone/>
            </a:pPr>
            <a:r>
              <a:rPr lang="en-US" sz="3200" b="0" i="0" u="none">
                <a:solidFill>
                  <a:srgbClr val="FF0000"/>
                </a:solidFill>
                <a:latin typeface="Calibri"/>
                <a:ea typeface="Calibri"/>
                <a:cs typeface="Calibri"/>
                <a:sym typeface="Calibri"/>
              </a:rPr>
              <a:t>Q)Aldo enjoys his favorite sport only on cold days with high humidity.</a:t>
            </a:r>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General hypothesis :</a:t>
            </a:r>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Representation of expression : </a:t>
            </a:r>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No. of days it is positive:</a:t>
            </a:r>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Instance is rep. by x = {sky,Airtemp,Humidity,Wind,water,forecast}</a:t>
            </a:r>
            <a:endParaRPr/>
          </a:p>
          <a:p>
            <a:pPr marL="342900" marR="0" lvl="0" indent="-342900" algn="l" rtl="0">
              <a:lnSpc>
                <a:spcPct val="100000"/>
              </a:lnSpc>
              <a:spcBef>
                <a:spcPts val="640"/>
              </a:spcBef>
              <a:spcAft>
                <a:spcPts val="0"/>
              </a:spcAft>
              <a:buClr>
                <a:srgbClr val="7030A0"/>
              </a:buClr>
              <a:buSzPts val="3200"/>
              <a:buFont typeface="Arial"/>
              <a:buNone/>
            </a:pPr>
            <a:r>
              <a:rPr lang="en-US" sz="3200" b="1" i="0" u="none">
                <a:solidFill>
                  <a:srgbClr val="7030A0"/>
                </a:solidFill>
                <a:latin typeface="Calibri"/>
                <a:ea typeface="Calibri"/>
                <a:cs typeface="Calibri"/>
                <a:sym typeface="Calibri"/>
              </a:rPr>
              <a:t>Target Concept(c)</a:t>
            </a:r>
            <a:r>
              <a:rPr lang="en-US" sz="3200" b="0" i="0" u="none">
                <a:solidFill>
                  <a:schemeClr val="dk1"/>
                </a:solidFill>
                <a:latin typeface="Calibri"/>
                <a:ea typeface="Calibri"/>
                <a:cs typeface="Calibri"/>
                <a:sym typeface="Calibri"/>
              </a:rPr>
              <a:t>= concept /function to be learned .C is a Boolean valued function over x </a:t>
            </a:r>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 </a:t>
            </a:r>
            <a:endParaRPr/>
          </a:p>
        </p:txBody>
      </p:sp>
      <p:pic>
        <p:nvPicPr>
          <p:cNvPr id="481" name="Google Shape;481;p46"/>
          <p:cNvPicPr preferRelativeResize="0"/>
          <p:nvPr/>
        </p:nvPicPr>
        <p:blipFill rotWithShape="1">
          <a:blip r:embed="rId3">
            <a:alphaModFix/>
          </a:blip>
          <a:srcRect/>
          <a:stretch/>
        </p:blipFill>
        <p:spPr>
          <a:xfrm>
            <a:off x="4114800" y="1295400"/>
            <a:ext cx="1635125" cy="533400"/>
          </a:xfrm>
          <a:prstGeom prst="rect">
            <a:avLst/>
          </a:prstGeom>
          <a:noFill/>
          <a:ln>
            <a:noFill/>
          </a:ln>
        </p:spPr>
      </p:pic>
      <p:pic>
        <p:nvPicPr>
          <p:cNvPr id="482" name="Google Shape;482;p46"/>
          <p:cNvPicPr preferRelativeResize="0"/>
          <p:nvPr/>
        </p:nvPicPr>
        <p:blipFill rotWithShape="1">
          <a:blip r:embed="rId4">
            <a:alphaModFix/>
          </a:blip>
          <a:srcRect/>
          <a:stretch/>
        </p:blipFill>
        <p:spPr>
          <a:xfrm>
            <a:off x="4800600" y="2438400"/>
            <a:ext cx="2286000" cy="457200"/>
          </a:xfrm>
          <a:prstGeom prst="rect">
            <a:avLst/>
          </a:prstGeom>
          <a:noFill/>
          <a:ln>
            <a:noFill/>
          </a:ln>
        </p:spPr>
      </p:pic>
      <p:pic>
        <p:nvPicPr>
          <p:cNvPr id="483" name="Google Shape;483;p46"/>
          <p:cNvPicPr preferRelativeResize="0"/>
          <p:nvPr/>
        </p:nvPicPr>
        <p:blipFill rotWithShape="1">
          <a:blip r:embed="rId5">
            <a:alphaModFix/>
          </a:blip>
          <a:srcRect/>
          <a:stretch/>
        </p:blipFill>
        <p:spPr>
          <a:xfrm>
            <a:off x="5715000" y="1905000"/>
            <a:ext cx="1752600" cy="457200"/>
          </a:xfrm>
          <a:prstGeom prst="rect">
            <a:avLst/>
          </a:prstGeom>
          <a:noFill/>
          <a:ln>
            <a:noFill/>
          </a:ln>
        </p:spPr>
      </p:pic>
      <p:pic>
        <p:nvPicPr>
          <p:cNvPr id="484" name="Google Shape;484;p46"/>
          <p:cNvPicPr preferRelativeResize="0"/>
          <p:nvPr/>
        </p:nvPicPr>
        <p:blipFill rotWithShape="1">
          <a:blip r:embed="rId6">
            <a:alphaModFix/>
          </a:blip>
          <a:srcRect/>
          <a:stretch/>
        </p:blipFill>
        <p:spPr>
          <a:xfrm>
            <a:off x="7010400" y="5105400"/>
            <a:ext cx="1371600" cy="457200"/>
          </a:xfrm>
          <a:prstGeom prst="rect">
            <a:avLst/>
          </a:prstGeom>
          <a:noFill/>
          <a:ln>
            <a:noFill/>
          </a:ln>
        </p:spPr>
      </p:pic>
      <p:pic>
        <p:nvPicPr>
          <p:cNvPr id="485" name="Google Shape;485;p46"/>
          <p:cNvPicPr preferRelativeResize="0"/>
          <p:nvPr/>
        </p:nvPicPr>
        <p:blipFill rotWithShape="1">
          <a:blip r:embed="rId7">
            <a:alphaModFix/>
          </a:blip>
          <a:srcRect/>
          <a:stretch/>
        </p:blipFill>
        <p:spPr>
          <a:xfrm>
            <a:off x="685800" y="5029200"/>
            <a:ext cx="6324600" cy="1676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7"/>
          <p:cNvSpPr txBox="1">
            <a:spLocks noGrp="1"/>
          </p:cNvSpPr>
          <p:nvPr>
            <p:ph type="body" idx="1"/>
          </p:nvPr>
        </p:nvSpPr>
        <p:spPr>
          <a:xfrm>
            <a:off x="457200" y="457200"/>
            <a:ext cx="8229600" cy="5668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Target Concept corresponds to the value of the attribute.</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Ordered pair (x, c(x)) describes training example </a:t>
            </a:r>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pic>
        <p:nvPicPr>
          <p:cNvPr id="491" name="Google Shape;491;p47"/>
          <p:cNvPicPr preferRelativeResize="0"/>
          <p:nvPr/>
        </p:nvPicPr>
        <p:blipFill rotWithShape="1">
          <a:blip r:embed="rId3">
            <a:alphaModFix/>
          </a:blip>
          <a:srcRect/>
          <a:stretch/>
        </p:blipFill>
        <p:spPr>
          <a:xfrm>
            <a:off x="2438400" y="990600"/>
            <a:ext cx="5181600" cy="533400"/>
          </a:xfrm>
          <a:prstGeom prst="rect">
            <a:avLst/>
          </a:prstGeom>
          <a:noFill/>
          <a:ln>
            <a:noFill/>
          </a:ln>
        </p:spPr>
      </p:pic>
      <p:pic>
        <p:nvPicPr>
          <p:cNvPr id="492" name="Google Shape;492;p47"/>
          <p:cNvPicPr preferRelativeResize="0"/>
          <p:nvPr/>
        </p:nvPicPr>
        <p:blipFill rotWithShape="1">
          <a:blip r:embed="rId4">
            <a:alphaModFix/>
          </a:blip>
          <a:srcRect/>
          <a:stretch/>
        </p:blipFill>
        <p:spPr>
          <a:xfrm>
            <a:off x="838200" y="2438400"/>
            <a:ext cx="7467600" cy="4191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8"/>
          <p:cNvSpPr txBox="1">
            <a:spLocks noGrp="1"/>
          </p:cNvSpPr>
          <p:nvPr>
            <p:ph type="body" idx="1"/>
          </p:nvPr>
        </p:nvSpPr>
        <p:spPr>
          <a:xfrm>
            <a:off x="152400" y="381000"/>
            <a:ext cx="8534400" cy="6172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Given : target concept ( c )EnjoySport :X	{0,1}</a:t>
            </a:r>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D = set of available training examples</a:t>
            </a:r>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H = set of all possible hypothesis regarding the identity of target concept .</a:t>
            </a:r>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X= possible days described by the attributes</a:t>
            </a:r>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Determine : ‘h’ in ‘H’ that represents Boolean-valued functions defined over X</a:t>
            </a:r>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    h =</a:t>
            </a:r>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Goal : find  ‘h’ such that h(x) = c(x) for all x in X</a:t>
            </a:r>
            <a:endParaRPr/>
          </a:p>
          <a:p>
            <a:pPr marL="342900" marR="0" lvl="0" indent="-3429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cxnSp>
        <p:nvCxnSpPr>
          <p:cNvPr id="498" name="Google Shape;498;p48"/>
          <p:cNvCxnSpPr/>
          <p:nvPr/>
        </p:nvCxnSpPr>
        <p:spPr>
          <a:xfrm>
            <a:off x="6705600" y="685800"/>
            <a:ext cx="457200" cy="1587"/>
          </a:xfrm>
          <a:prstGeom prst="straightConnector1">
            <a:avLst/>
          </a:prstGeom>
          <a:noFill/>
          <a:ln w="9525" cap="flat" cmpd="sng">
            <a:solidFill>
              <a:srgbClr val="4A7EBB"/>
            </a:solidFill>
            <a:prstDash val="solid"/>
            <a:miter lim="800000"/>
            <a:headEnd type="none" w="med" len="med"/>
            <a:tailEnd type="stealth" w="med" len="med"/>
          </a:ln>
        </p:spPr>
      </p:cxnSp>
      <p:pic>
        <p:nvPicPr>
          <p:cNvPr id="499" name="Google Shape;499;p48"/>
          <p:cNvPicPr preferRelativeResize="0"/>
          <p:nvPr/>
        </p:nvPicPr>
        <p:blipFill rotWithShape="1">
          <a:blip r:embed="rId3">
            <a:alphaModFix/>
          </a:blip>
          <a:srcRect/>
          <a:stretch/>
        </p:blipFill>
        <p:spPr>
          <a:xfrm>
            <a:off x="1295400" y="4343400"/>
            <a:ext cx="1371600" cy="4572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Inductive Learning Hypothesis</a:t>
            </a:r>
            <a:endParaRPr/>
          </a:p>
        </p:txBody>
      </p:sp>
      <p:sp>
        <p:nvSpPr>
          <p:cNvPr id="505" name="Google Shape;505;p49"/>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It can  guarantee that the output  hypothesis fits the target concept over the training data</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Hypothesis that best fits the observed training data </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Defn : any hypothesis found to approximate target function over large set of training examples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5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Concept learning as a search </a:t>
            </a:r>
            <a:endParaRPr/>
          </a:p>
        </p:txBody>
      </p:sp>
      <p:sp>
        <p:nvSpPr>
          <p:cNvPr id="511" name="Google Shape;511;p50"/>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Clr>
                <a:srgbClr val="FF0000"/>
              </a:buClr>
              <a:buSzPts val="2700"/>
              <a:buFont typeface="Arial"/>
              <a:buChar char="•"/>
            </a:pPr>
            <a:r>
              <a:rPr lang="en-US" sz="2700" b="0" i="0" u="none">
                <a:solidFill>
                  <a:srgbClr val="FF0000"/>
                </a:solidFill>
                <a:latin typeface="Calibri"/>
                <a:ea typeface="Calibri"/>
                <a:cs typeface="Calibri"/>
                <a:sym typeface="Calibri"/>
              </a:rPr>
              <a:t>Defn</a:t>
            </a:r>
            <a:r>
              <a:rPr lang="en-US" sz="2700" b="0" i="0" u="none">
                <a:solidFill>
                  <a:schemeClr val="dk1"/>
                </a:solidFill>
                <a:latin typeface="Calibri"/>
                <a:ea typeface="Calibri"/>
                <a:cs typeface="Calibri"/>
                <a:sym typeface="Calibri"/>
              </a:rPr>
              <a:t> : searching through large space of hypothesis implicitly defined by hypothesis representation </a:t>
            </a:r>
            <a:endParaRPr/>
          </a:p>
          <a:p>
            <a:pPr marL="342900" marR="0" lvl="0" indent="-342900" algn="l" rtl="0">
              <a:lnSpc>
                <a:spcPct val="90000"/>
              </a:lnSpc>
              <a:spcBef>
                <a:spcPts val="540"/>
              </a:spcBef>
              <a:spcAft>
                <a:spcPts val="0"/>
              </a:spcAft>
              <a:buClr>
                <a:srgbClr val="FF0000"/>
              </a:buClr>
              <a:buSzPts val="2700"/>
              <a:buFont typeface="Arial"/>
              <a:buChar char="•"/>
            </a:pPr>
            <a:r>
              <a:rPr lang="en-US" sz="2700" b="0" i="0" u="none">
                <a:solidFill>
                  <a:srgbClr val="FF0000"/>
                </a:solidFill>
                <a:latin typeface="Calibri"/>
                <a:ea typeface="Calibri"/>
                <a:cs typeface="Calibri"/>
                <a:sym typeface="Calibri"/>
              </a:rPr>
              <a:t>Goal </a:t>
            </a:r>
            <a:r>
              <a:rPr lang="en-US" sz="2700" b="0" i="0" u="none">
                <a:solidFill>
                  <a:schemeClr val="dk1"/>
                </a:solidFill>
                <a:latin typeface="Calibri"/>
                <a:ea typeface="Calibri"/>
                <a:cs typeface="Calibri"/>
                <a:sym typeface="Calibri"/>
              </a:rPr>
              <a:t>: find the hypothesis that best fits the training examples .</a:t>
            </a:r>
            <a:endParaRPr/>
          </a:p>
          <a:p>
            <a:pPr marL="342900" marR="0" lvl="0" indent="-342900" algn="l" rtl="0">
              <a:lnSpc>
                <a:spcPct val="9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Instance space X : contains 3.2.2.2.2.2 = 96 distinct instances</a:t>
            </a:r>
            <a:endParaRPr/>
          </a:p>
          <a:p>
            <a:pPr marL="342900" marR="0" lvl="0" indent="-342900" algn="l" rtl="0">
              <a:lnSpc>
                <a:spcPct val="9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Hypothesis (H) : contains 5.4.4.4.4.4=5120 (syntactically distinct hypothesis )</a:t>
            </a:r>
            <a:endParaRPr/>
          </a:p>
          <a:p>
            <a:pPr marL="342900" marR="0" lvl="0" indent="-342900" algn="l" rtl="0">
              <a:lnSpc>
                <a:spcPct val="90000"/>
              </a:lnSpc>
              <a:spcBef>
                <a:spcPts val="540"/>
              </a:spcBef>
              <a:spcAft>
                <a:spcPts val="0"/>
              </a:spcAft>
              <a:buClr>
                <a:schemeClr val="dk1"/>
              </a:buClr>
              <a:buSzPts val="2700"/>
              <a:buFont typeface="Arial"/>
              <a:buChar char="•"/>
            </a:pPr>
            <a:r>
              <a:rPr lang="en-US" sz="2700" b="0" i="0" u="none">
                <a:solidFill>
                  <a:schemeClr val="dk1"/>
                </a:solidFill>
                <a:latin typeface="Calibri"/>
                <a:ea typeface="Calibri"/>
                <a:cs typeface="Calibri"/>
                <a:sym typeface="Calibri"/>
              </a:rPr>
              <a:t>If one of the move ‘Φ’ is present in the (semantically) distinct hypothesis then 1+(4.3.3.3.3.3) = 973(if it considers every instance as </a:t>
            </a:r>
            <a:r>
              <a:rPr lang="en-US" sz="2700" b="1" i="0" u="none">
                <a:solidFill>
                  <a:srgbClr val="7030A0"/>
                </a:solidFill>
                <a:latin typeface="Calibri"/>
                <a:ea typeface="Calibri"/>
                <a:cs typeface="Calibri"/>
                <a:sym typeface="Calibri"/>
              </a:rPr>
              <a:t>negative </a:t>
            </a:r>
            <a:r>
              <a:rPr lang="en-US" sz="2700" b="0" i="0" u="none">
                <a:solidFill>
                  <a:schemeClr val="dk1"/>
                </a:solidFill>
                <a:latin typeface="Calibri"/>
                <a:ea typeface="Calibri"/>
                <a:cs typeface="Calibri"/>
                <a:sym typeface="Calibri"/>
              </a:rPr>
              <a:t>)</a:t>
            </a:r>
            <a:endParaRPr/>
          </a:p>
          <a:p>
            <a:pPr marL="342900" marR="0" lvl="0" indent="-171450" algn="l" rtl="0">
              <a:spcBef>
                <a:spcPts val="540"/>
              </a:spcBef>
              <a:spcAft>
                <a:spcPts val="0"/>
              </a:spcAft>
              <a:buClr>
                <a:schemeClr val="dk1"/>
              </a:buClr>
              <a:buSzPts val="2700"/>
              <a:buFont typeface="Arial"/>
              <a:buNone/>
            </a:pPr>
            <a:endParaRPr sz="2700" b="0" i="0" u="none">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000"/>
              <a:buFont typeface="Calibri"/>
              <a:buNone/>
            </a:pPr>
            <a:r>
              <a:rPr lang="en-US" sz="4000" b="0" i="0" u="none">
                <a:solidFill>
                  <a:schemeClr val="dk1"/>
                </a:solidFill>
                <a:latin typeface="Calibri"/>
                <a:ea typeface="Calibri"/>
                <a:cs typeface="Calibri"/>
                <a:sym typeface="Calibri"/>
              </a:rPr>
              <a:t>General to specific ordering of hypothesis </a:t>
            </a:r>
            <a:endParaRPr/>
          </a:p>
        </p:txBody>
      </p:sp>
      <p:sp>
        <p:nvSpPr>
          <p:cNvPr id="517" name="Google Shape;517;p5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Defn : we  can design learning algorithm that exhaustively searches even infinite hypothesis space  without explicitly enumerating every hypothesis .</a:t>
            </a:r>
            <a:endParaRPr/>
          </a:p>
          <a:p>
            <a:pPr marL="342900" marR="0" lvl="0" indent="-342900" algn="l" rtl="0">
              <a:lnSpc>
                <a:spcPct val="9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Consider  2 hypothesis</a:t>
            </a:r>
            <a:endParaRPr/>
          </a:p>
          <a:p>
            <a:pPr marL="342900" marR="0" lvl="0" indent="-139700" algn="l" rtl="0">
              <a:lnSpc>
                <a:spcPct val="9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139700" algn="l" rtl="0">
              <a:lnSpc>
                <a:spcPct val="9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342900" algn="l" rtl="0">
              <a:lnSpc>
                <a:spcPct val="9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Consider h1 and h2 are +ve(h2 imposes fewer instances and classifies more instances as +ve</a:t>
            </a:r>
            <a:endParaRPr/>
          </a:p>
        </p:txBody>
      </p:sp>
      <p:pic>
        <p:nvPicPr>
          <p:cNvPr id="518" name="Google Shape;518;p51"/>
          <p:cNvPicPr preferRelativeResize="0"/>
          <p:nvPr/>
        </p:nvPicPr>
        <p:blipFill rotWithShape="1">
          <a:blip r:embed="rId3">
            <a:alphaModFix/>
          </a:blip>
          <a:srcRect/>
          <a:stretch/>
        </p:blipFill>
        <p:spPr>
          <a:xfrm>
            <a:off x="2590800" y="4267200"/>
            <a:ext cx="3657600" cy="762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523" name="Google Shape;523;p52"/>
          <p:cNvPicPr preferRelativeResize="0"/>
          <p:nvPr/>
        </p:nvPicPr>
        <p:blipFill rotWithShape="1">
          <a:blip r:embed="rId3">
            <a:alphaModFix/>
          </a:blip>
          <a:srcRect/>
          <a:stretch/>
        </p:blipFill>
        <p:spPr>
          <a:xfrm>
            <a:off x="381000" y="381000"/>
            <a:ext cx="8375650" cy="6096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p53"/>
          <p:cNvPicPr preferRelativeResize="0"/>
          <p:nvPr/>
        </p:nvPicPr>
        <p:blipFill rotWithShape="1">
          <a:blip r:embed="rId3">
            <a:alphaModFix/>
          </a:blip>
          <a:srcRect/>
          <a:stretch/>
        </p:blipFill>
        <p:spPr>
          <a:xfrm>
            <a:off x="381000" y="2286000"/>
            <a:ext cx="8229600" cy="1828800"/>
          </a:xfrm>
          <a:prstGeom prst="rect">
            <a:avLst/>
          </a:prstGeom>
          <a:noFill/>
          <a:ln>
            <a:noFill/>
          </a:ln>
        </p:spPr>
      </p:pic>
      <p:sp>
        <p:nvSpPr>
          <p:cNvPr id="529" name="Google Shape;529;p53"/>
          <p:cNvSpPr txBox="1"/>
          <p:nvPr/>
        </p:nvSpPr>
        <p:spPr>
          <a:xfrm>
            <a:off x="228600" y="304800"/>
            <a:ext cx="8686800" cy="1846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030A0"/>
              </a:buClr>
              <a:buSzPts val="3200"/>
              <a:buFont typeface="Calibri"/>
              <a:buNone/>
            </a:pPr>
            <a:r>
              <a:rPr lang="en-US" sz="3200" b="1" i="0" u="none">
                <a:solidFill>
                  <a:srgbClr val="7030A0"/>
                </a:solidFill>
                <a:latin typeface="Calibri"/>
                <a:ea typeface="Calibri"/>
                <a:cs typeface="Calibri"/>
                <a:sym typeface="Calibri"/>
              </a:rPr>
              <a:t>For any instance : x in X</a:t>
            </a:r>
            <a:endParaRPr/>
          </a:p>
          <a:p>
            <a:pPr marL="0" marR="0" lvl="0" indent="0" algn="l" rtl="0">
              <a:lnSpc>
                <a:spcPct val="100000"/>
              </a:lnSpc>
              <a:spcBef>
                <a:spcPts val="0"/>
              </a:spcBef>
              <a:spcAft>
                <a:spcPts val="0"/>
              </a:spcAft>
              <a:buClr>
                <a:srgbClr val="7030A0"/>
              </a:buClr>
              <a:buSzPts val="3200"/>
              <a:buFont typeface="Calibri"/>
              <a:buNone/>
            </a:pPr>
            <a:r>
              <a:rPr lang="en-US" sz="3200" b="1" i="0" u="none">
                <a:solidFill>
                  <a:srgbClr val="7030A0"/>
                </a:solidFill>
                <a:latin typeface="Calibri"/>
                <a:ea typeface="Calibri"/>
                <a:cs typeface="Calibri"/>
                <a:sym typeface="Calibri"/>
              </a:rPr>
              <a:t>Hypothesis:  h in H </a:t>
            </a:r>
            <a:endParaRPr/>
          </a:p>
          <a:p>
            <a:pPr marL="0" marR="0" lvl="0" indent="0" algn="l" rtl="0">
              <a:lnSpc>
                <a:spcPct val="100000"/>
              </a:lnSpc>
              <a:spcBef>
                <a:spcPts val="0"/>
              </a:spcBef>
              <a:spcAft>
                <a:spcPts val="0"/>
              </a:spcAft>
              <a:buClr>
                <a:srgbClr val="7030A0"/>
              </a:buClr>
              <a:buSzPts val="3200"/>
              <a:buFont typeface="Calibri"/>
              <a:buNone/>
            </a:pPr>
            <a:r>
              <a:rPr lang="en-US" sz="3200" b="1" i="0" u="none">
                <a:solidFill>
                  <a:srgbClr val="7030A0"/>
                </a:solidFill>
                <a:latin typeface="Calibri"/>
                <a:ea typeface="Calibri"/>
                <a:cs typeface="Calibri"/>
                <a:sym typeface="Calibri"/>
              </a:rPr>
              <a:t>X satisfies h iff: h(x) = 1</a:t>
            </a:r>
            <a:endParaRPr/>
          </a:p>
          <a:p>
            <a:pPr marL="0" marR="0" lvl="0" indent="0" algn="l" rtl="0">
              <a:lnSpc>
                <a:spcPct val="100000"/>
              </a:lnSpc>
              <a:spcBef>
                <a:spcPts val="0"/>
              </a:spcBef>
              <a:spcAft>
                <a:spcPts val="0"/>
              </a:spcAft>
              <a:buNone/>
            </a:pPr>
            <a:endParaRPr sz="3200" b="1" i="0" u="none">
              <a:solidFill>
                <a:srgbClr val="7030A0"/>
              </a:solidFill>
              <a:latin typeface="Calibri"/>
              <a:ea typeface="Calibri"/>
              <a:cs typeface="Calibri"/>
              <a:sym typeface="Calibri"/>
            </a:endParaRPr>
          </a:p>
        </p:txBody>
      </p:sp>
      <p:sp>
        <p:nvSpPr>
          <p:cNvPr id="530" name="Google Shape;530;p53"/>
          <p:cNvSpPr txBox="1"/>
          <p:nvPr/>
        </p:nvSpPr>
        <p:spPr>
          <a:xfrm>
            <a:off x="533400" y="3962400"/>
            <a:ext cx="8001000" cy="10779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800"/>
              <a:buFont typeface="Calibri"/>
              <a:buNone/>
            </a:pPr>
            <a:r>
              <a:rPr lang="en-US" sz="2800" b="1" i="0" u="none">
                <a:solidFill>
                  <a:srgbClr val="FF0000"/>
                </a:solidFill>
                <a:latin typeface="Calibri"/>
                <a:ea typeface="Calibri"/>
                <a:cs typeface="Calibri"/>
                <a:sym typeface="Calibri"/>
              </a:rPr>
              <a:t>Special case : </a:t>
            </a:r>
            <a:r>
              <a:rPr lang="en-US" sz="1800" b="0" i="0" u="none">
                <a:solidFill>
                  <a:schemeClr val="dk1"/>
                </a:solidFill>
                <a:latin typeface="Calibri"/>
                <a:ea typeface="Calibri"/>
                <a:cs typeface="Calibri"/>
                <a:sym typeface="Calibri"/>
              </a:rPr>
              <a:t>one hypothesis is more general than others </a:t>
            </a:r>
            <a:endParaRPr/>
          </a:p>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h</a:t>
            </a:r>
            <a:r>
              <a:rPr lang="en-US" sz="1800" b="0" i="0" u="none" baseline="-25000">
                <a:solidFill>
                  <a:schemeClr val="dk1"/>
                </a:solidFill>
                <a:latin typeface="Calibri"/>
                <a:ea typeface="Calibri"/>
                <a:cs typeface="Calibri"/>
                <a:sym typeface="Calibri"/>
              </a:rPr>
              <a:t>j</a:t>
            </a:r>
            <a:r>
              <a:rPr lang="en-US" sz="1800" b="0" i="0" u="none">
                <a:solidFill>
                  <a:schemeClr val="dk1"/>
                </a:solidFill>
                <a:latin typeface="Calibri"/>
                <a:ea typeface="Calibri"/>
                <a:cs typeface="Calibri"/>
                <a:sym typeface="Calibri"/>
              </a:rPr>
              <a:t> ( more general _ than) h</a:t>
            </a:r>
            <a:r>
              <a:rPr lang="en-US" sz="1800" b="0" i="0" u="none" baseline="-25000">
                <a:solidFill>
                  <a:schemeClr val="dk1"/>
                </a:solidFill>
                <a:latin typeface="Calibri"/>
                <a:ea typeface="Calibri"/>
                <a:cs typeface="Calibri"/>
                <a:sym typeface="Calibri"/>
              </a:rPr>
              <a:t>k  </a:t>
            </a:r>
            <a:r>
              <a:rPr lang="en-US" sz="2400" b="0" i="0" u="none" baseline="30000">
                <a:solidFill>
                  <a:schemeClr val="dk1"/>
                </a:solidFill>
                <a:latin typeface="Calibri"/>
                <a:ea typeface="Calibri"/>
                <a:cs typeface="Calibri"/>
                <a:sym typeface="Calibri"/>
              </a:rPr>
              <a:t>indicated</a:t>
            </a:r>
            <a:r>
              <a:rPr lang="en-US" sz="2400" b="0" i="0" u="none">
                <a:solidFill>
                  <a:schemeClr val="dk1"/>
                </a:solidFill>
                <a:latin typeface="Calibri"/>
                <a:ea typeface="Calibri"/>
                <a:cs typeface="Calibri"/>
                <a:sym typeface="Calibri"/>
              </a:rPr>
              <a:t> </a:t>
            </a:r>
            <a:r>
              <a:rPr lang="en-US" sz="1800" b="0" i="0" u="none">
                <a:solidFill>
                  <a:schemeClr val="dk1"/>
                </a:solidFill>
                <a:latin typeface="Calibri"/>
                <a:ea typeface="Calibri"/>
                <a:cs typeface="Calibri"/>
                <a:sym typeface="Calibri"/>
              </a:rPr>
              <a:t>as 	    iff </a:t>
            </a:r>
            <a:endParaRPr/>
          </a:p>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531" name="Google Shape;531;p53"/>
          <p:cNvPicPr preferRelativeResize="0"/>
          <p:nvPr/>
        </p:nvPicPr>
        <p:blipFill rotWithShape="1">
          <a:blip r:embed="rId4">
            <a:alphaModFix/>
          </a:blip>
          <a:srcRect/>
          <a:stretch/>
        </p:blipFill>
        <p:spPr>
          <a:xfrm>
            <a:off x="4343400" y="4419600"/>
            <a:ext cx="914400" cy="381000"/>
          </a:xfrm>
          <a:prstGeom prst="rect">
            <a:avLst/>
          </a:prstGeom>
          <a:noFill/>
          <a:ln>
            <a:noFill/>
          </a:ln>
        </p:spPr>
      </p:pic>
      <p:pic>
        <p:nvPicPr>
          <p:cNvPr id="532" name="Google Shape;532;p53"/>
          <p:cNvPicPr preferRelativeResize="0"/>
          <p:nvPr/>
        </p:nvPicPr>
        <p:blipFill rotWithShape="1">
          <a:blip r:embed="rId5">
            <a:alphaModFix/>
          </a:blip>
          <a:srcRect/>
          <a:stretch/>
        </p:blipFill>
        <p:spPr>
          <a:xfrm>
            <a:off x="5791200" y="4419600"/>
            <a:ext cx="2400300" cy="381000"/>
          </a:xfrm>
          <a:prstGeom prst="rect">
            <a:avLst/>
          </a:prstGeom>
          <a:noFill/>
          <a:ln>
            <a:noFill/>
          </a:ln>
        </p:spPr>
      </p:pic>
      <p:pic>
        <p:nvPicPr>
          <p:cNvPr id="533" name="Google Shape;533;p53"/>
          <p:cNvPicPr preferRelativeResize="0"/>
          <p:nvPr/>
        </p:nvPicPr>
        <p:blipFill rotWithShape="1">
          <a:blip r:embed="rId6">
            <a:alphaModFix/>
          </a:blip>
          <a:srcRect/>
          <a:stretch/>
        </p:blipFill>
        <p:spPr>
          <a:xfrm>
            <a:off x="685800" y="5029200"/>
            <a:ext cx="409575" cy="352425"/>
          </a:xfrm>
          <a:prstGeom prst="rect">
            <a:avLst/>
          </a:prstGeom>
          <a:noFill/>
          <a:ln>
            <a:noFill/>
          </a:ln>
        </p:spPr>
      </p:pic>
      <p:sp>
        <p:nvSpPr>
          <p:cNvPr id="534" name="Google Shape;534;p53"/>
          <p:cNvSpPr txBox="1"/>
          <p:nvPr/>
        </p:nvSpPr>
        <p:spPr>
          <a:xfrm>
            <a:off x="990600" y="5029200"/>
            <a:ext cx="7239000" cy="923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Defines </a:t>
            </a:r>
            <a:r>
              <a:rPr lang="en-US" sz="1800" b="0" i="0" u="none">
                <a:solidFill>
                  <a:srgbClr val="FF0000"/>
                </a:solidFill>
                <a:latin typeface="Calibri"/>
                <a:ea typeface="Calibri"/>
                <a:cs typeface="Calibri"/>
                <a:sym typeface="Calibri"/>
              </a:rPr>
              <a:t>partial order over </a:t>
            </a:r>
            <a:r>
              <a:rPr lang="en-US" sz="1800" b="0" i="0" u="none">
                <a:solidFill>
                  <a:schemeClr val="dk1"/>
                </a:solidFill>
                <a:latin typeface="Calibri"/>
                <a:ea typeface="Calibri"/>
                <a:cs typeface="Calibri"/>
                <a:sym typeface="Calibri"/>
              </a:rPr>
              <a:t>hypothesis space H if it is (reflexivity(</a:t>
            </a:r>
            <a:endParaRPr/>
          </a:p>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 ) , anti-symmetric  (if (a,b)€ R and (b,a) € R then a = b ) and transitivity</a:t>
            </a:r>
            <a:endParaRPr/>
          </a:p>
          <a:p>
            <a:pPr marL="0" marR="0" lvl="0" indent="0" algn="l" rtl="0">
              <a:lnSpc>
                <a:spcPct val="100000"/>
              </a:lnSpc>
              <a:spcBef>
                <a:spcPts val="0"/>
              </a:spcBef>
              <a:spcAft>
                <a:spcPts val="0"/>
              </a:spcAft>
              <a:buClr>
                <a:schemeClr val="dk1"/>
              </a:buClr>
              <a:buSzPts val="1800"/>
              <a:buFont typeface="Calibri"/>
              <a:buNone/>
            </a:pPr>
            <a:r>
              <a:rPr lang="en-US" sz="1800" b="0" i="0" u="none">
                <a:solidFill>
                  <a:schemeClr val="dk1"/>
                </a:solidFill>
                <a:latin typeface="Calibri"/>
                <a:ea typeface="Calibri"/>
                <a:cs typeface="Calibri"/>
                <a:sym typeface="Calibri"/>
              </a:rPr>
              <a:t>  </a:t>
            </a:r>
            <a:endParaRPr/>
          </a:p>
        </p:txBody>
      </p:sp>
      <p:pic>
        <p:nvPicPr>
          <p:cNvPr id="535" name="Google Shape;535;p53"/>
          <p:cNvPicPr preferRelativeResize="0"/>
          <p:nvPr/>
        </p:nvPicPr>
        <p:blipFill rotWithShape="1">
          <a:blip r:embed="rId7">
            <a:alphaModFix/>
          </a:blip>
          <a:srcRect/>
          <a:stretch/>
        </p:blipFill>
        <p:spPr>
          <a:xfrm>
            <a:off x="7239000" y="5029200"/>
            <a:ext cx="904875" cy="314325"/>
          </a:xfrm>
          <a:prstGeom prst="rect">
            <a:avLst/>
          </a:prstGeom>
          <a:noFill/>
          <a:ln>
            <a:noFill/>
          </a:ln>
        </p:spPr>
      </p:pic>
      <p:pic>
        <p:nvPicPr>
          <p:cNvPr id="536" name="Google Shape;536;p53"/>
          <p:cNvPicPr preferRelativeResize="0"/>
          <p:nvPr/>
        </p:nvPicPr>
        <p:blipFill rotWithShape="1">
          <a:blip r:embed="rId8">
            <a:alphaModFix/>
          </a:blip>
          <a:srcRect/>
          <a:stretch/>
        </p:blipFill>
        <p:spPr>
          <a:xfrm>
            <a:off x="1219200" y="5638800"/>
            <a:ext cx="2562225" cy="352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be7b0e3f7a_0_22"/>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21" name="Google Shape;121;g2be7b0e3f7a_0_22"/>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122" name="Google Shape;122;g2be7b0e3f7a_0_22"/>
          <p:cNvPicPr preferRelativeResize="0"/>
          <p:nvPr/>
        </p:nvPicPr>
        <p:blipFill>
          <a:blip r:embed="rId3">
            <a:alphaModFix/>
          </a:blip>
          <a:stretch>
            <a:fillRect/>
          </a:stretch>
        </p:blipFill>
        <p:spPr>
          <a:xfrm>
            <a:off x="104775" y="107299"/>
            <a:ext cx="8934450" cy="6684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541" name="Google Shape;541;p54"/>
          <p:cNvPicPr preferRelativeResize="0"/>
          <p:nvPr/>
        </p:nvPicPr>
        <p:blipFill rotWithShape="1">
          <a:blip r:embed="rId3">
            <a:alphaModFix/>
          </a:blip>
          <a:srcRect/>
          <a:stretch/>
        </p:blipFill>
        <p:spPr>
          <a:xfrm>
            <a:off x="609600" y="381000"/>
            <a:ext cx="8362950" cy="63246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5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000"/>
              <a:buFont typeface="Calibri"/>
              <a:buNone/>
            </a:pPr>
            <a:r>
              <a:rPr lang="en-US" sz="4000" b="0" i="0" u="none">
                <a:solidFill>
                  <a:schemeClr val="dk1"/>
                </a:solidFill>
                <a:latin typeface="Calibri"/>
                <a:ea typeface="Calibri"/>
                <a:cs typeface="Calibri"/>
                <a:sym typeface="Calibri"/>
              </a:rPr>
              <a:t>Finding Maximally Specific Hypothesis [FIND-S]</a:t>
            </a:r>
            <a:endParaRPr/>
          </a:p>
        </p:txBody>
      </p:sp>
      <p:sp>
        <p:nvSpPr>
          <p:cNvPr id="547" name="Google Shape;547;p5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Hypothesis consists of training examples (+ve and –ve)</a:t>
            </a:r>
            <a:endParaRPr/>
          </a:p>
        </p:txBody>
      </p:sp>
      <p:pic>
        <p:nvPicPr>
          <p:cNvPr id="548" name="Google Shape;548;p55"/>
          <p:cNvPicPr preferRelativeResize="0"/>
          <p:nvPr/>
        </p:nvPicPr>
        <p:blipFill rotWithShape="1">
          <a:blip r:embed="rId3">
            <a:alphaModFix/>
          </a:blip>
          <a:srcRect/>
          <a:stretch/>
        </p:blipFill>
        <p:spPr>
          <a:xfrm>
            <a:off x="990600" y="2895600"/>
            <a:ext cx="5029200" cy="533400"/>
          </a:xfrm>
          <a:prstGeom prst="rect">
            <a:avLst/>
          </a:prstGeom>
          <a:noFill/>
          <a:ln>
            <a:noFill/>
          </a:ln>
        </p:spPr>
      </p:pic>
      <p:pic>
        <p:nvPicPr>
          <p:cNvPr id="549" name="Google Shape;549;p55"/>
          <p:cNvPicPr preferRelativeResize="0"/>
          <p:nvPr/>
        </p:nvPicPr>
        <p:blipFill rotWithShape="1">
          <a:blip r:embed="rId4">
            <a:alphaModFix/>
          </a:blip>
          <a:srcRect/>
          <a:stretch/>
        </p:blipFill>
        <p:spPr>
          <a:xfrm>
            <a:off x="1066800" y="3733800"/>
            <a:ext cx="5715000" cy="5334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6"/>
          <p:cNvSpPr txBox="1">
            <a:spLocks noGrp="1"/>
          </p:cNvSpPr>
          <p:nvPr>
            <p:ph type="title"/>
          </p:nvPr>
        </p:nvSpPr>
        <p:spPr>
          <a:xfrm>
            <a:off x="457200" y="152400"/>
            <a:ext cx="8229600" cy="5334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FF0000"/>
              </a:buClr>
              <a:buSzPts val="4000"/>
              <a:buFont typeface="Calibri"/>
              <a:buNone/>
            </a:pPr>
            <a:r>
              <a:rPr lang="en-US" sz="4000" b="0" i="0" u="none">
                <a:solidFill>
                  <a:srgbClr val="FF0000"/>
                </a:solidFill>
                <a:latin typeface="Calibri"/>
                <a:ea typeface="Calibri"/>
                <a:cs typeface="Calibri"/>
                <a:sym typeface="Calibri"/>
              </a:rPr>
              <a:t>Step 1 </a:t>
            </a:r>
            <a:endParaRPr/>
          </a:p>
        </p:txBody>
      </p:sp>
      <p:sp>
        <p:nvSpPr>
          <p:cNvPr id="555" name="Google Shape;555;p56"/>
          <p:cNvSpPr txBox="1">
            <a:spLocks noGrp="1"/>
          </p:cNvSpPr>
          <p:nvPr>
            <p:ph type="body" idx="1"/>
          </p:nvPr>
        </p:nvSpPr>
        <p:spPr>
          <a:xfrm>
            <a:off x="228600" y="762000"/>
            <a:ext cx="8458200" cy="59436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Initialize h to more specific hypothesis in H </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None of the ‘Φ’ constraints are satisfied </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according to the example </a:t>
            </a:r>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h is specific(–ve)</a:t>
            </a:r>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Place’?’ to any</a:t>
            </a:r>
            <a:endParaRPr/>
          </a:p>
          <a:p>
            <a:pPr marL="342900" marR="0" lvl="0" indent="-342900" algn="l" rtl="0">
              <a:lnSpc>
                <a:spcPct val="100000"/>
              </a:lnSpc>
              <a:spcBef>
                <a:spcPts val="560"/>
              </a:spcBef>
              <a:spcAft>
                <a:spcPts val="0"/>
              </a:spcAft>
              <a:buClr>
                <a:schemeClr val="dk1"/>
              </a:buClr>
              <a:buSzPts val="2800"/>
              <a:buFont typeface="Arial"/>
              <a:buNone/>
            </a:pPr>
            <a:r>
              <a:rPr lang="en-US" sz="2800" b="0" i="0" u="none">
                <a:solidFill>
                  <a:schemeClr val="dk1"/>
                </a:solidFill>
                <a:latin typeface="Calibri"/>
                <a:ea typeface="Calibri"/>
                <a:cs typeface="Calibri"/>
                <a:sym typeface="Calibri"/>
              </a:rPr>
              <a:t> position (3</a:t>
            </a:r>
            <a:r>
              <a:rPr lang="en-US" sz="2800" b="0" i="0" u="none" baseline="30000">
                <a:solidFill>
                  <a:schemeClr val="dk1"/>
                </a:solidFill>
                <a:latin typeface="Calibri"/>
                <a:ea typeface="Calibri"/>
                <a:cs typeface="Calibri"/>
                <a:sym typeface="Calibri"/>
              </a:rPr>
              <a:t>rd</a:t>
            </a:r>
            <a:r>
              <a:rPr lang="en-US" sz="2800" b="0" i="0" u="none">
                <a:solidFill>
                  <a:schemeClr val="dk1"/>
                </a:solidFill>
                <a:latin typeface="Calibri"/>
                <a:ea typeface="Calibri"/>
                <a:cs typeface="Calibri"/>
                <a:sym typeface="Calibri"/>
              </a:rPr>
              <a:t> ).</a:t>
            </a:r>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This is –ve(no </a:t>
            </a:r>
            <a:endParaRPr/>
          </a:p>
          <a:p>
            <a:pPr marL="342900" marR="0" lvl="0" indent="-342900" algn="l" rtl="0">
              <a:lnSpc>
                <a:spcPct val="100000"/>
              </a:lnSpc>
              <a:spcBef>
                <a:spcPts val="560"/>
              </a:spcBef>
              <a:spcAft>
                <a:spcPts val="0"/>
              </a:spcAft>
              <a:buClr>
                <a:schemeClr val="dk1"/>
              </a:buClr>
              <a:buSzPts val="2800"/>
              <a:buFont typeface="Arial"/>
              <a:buNone/>
            </a:pPr>
            <a:r>
              <a:rPr lang="en-US" sz="2800" b="0" i="0" u="none">
                <a:solidFill>
                  <a:schemeClr val="dk1"/>
                </a:solidFill>
                <a:latin typeface="Calibri"/>
                <a:ea typeface="Calibri"/>
                <a:cs typeface="Calibri"/>
                <a:sym typeface="Calibri"/>
              </a:rPr>
              <a:t>revision is </a:t>
            </a:r>
            <a:endParaRPr/>
          </a:p>
          <a:p>
            <a:pPr marL="342900" marR="0" lvl="0" indent="-342900" algn="l" rtl="0">
              <a:lnSpc>
                <a:spcPct val="100000"/>
              </a:lnSpc>
              <a:spcBef>
                <a:spcPts val="560"/>
              </a:spcBef>
              <a:spcAft>
                <a:spcPts val="0"/>
              </a:spcAft>
              <a:buClr>
                <a:schemeClr val="dk1"/>
              </a:buClr>
              <a:buSzPts val="2800"/>
              <a:buFont typeface="Arial"/>
              <a:buNone/>
            </a:pPr>
            <a:r>
              <a:rPr lang="en-US" sz="2800" b="0" i="0" u="none">
                <a:solidFill>
                  <a:schemeClr val="dk1"/>
                </a:solidFill>
                <a:latin typeface="Calibri"/>
                <a:ea typeface="Calibri"/>
                <a:cs typeface="Calibri"/>
                <a:sym typeface="Calibri"/>
              </a:rPr>
              <a:t>required for h</a:t>
            </a:r>
            <a:endParaRPr/>
          </a:p>
          <a:p>
            <a:pPr marL="342900" marR="0" lvl="0" indent="-342900" algn="l" rtl="0">
              <a:lnSpc>
                <a:spcPct val="100000"/>
              </a:lnSpc>
              <a:spcBef>
                <a:spcPts val="560"/>
              </a:spcBef>
              <a:spcAft>
                <a:spcPts val="0"/>
              </a:spcAft>
              <a:buClr>
                <a:schemeClr val="dk1"/>
              </a:buClr>
              <a:buSzPts val="2800"/>
              <a:buFont typeface="Arial"/>
              <a:buNone/>
            </a:pPr>
            <a:r>
              <a:rPr lang="en-US" sz="2800" b="0" i="0" u="none">
                <a:solidFill>
                  <a:schemeClr val="dk1"/>
                </a:solidFill>
                <a:latin typeface="Calibri"/>
                <a:ea typeface="Calibri"/>
                <a:cs typeface="Calibri"/>
                <a:sym typeface="Calibri"/>
              </a:rPr>
              <a:t> </a:t>
            </a:r>
            <a:endParaRPr/>
          </a:p>
        </p:txBody>
      </p:sp>
      <p:pic>
        <p:nvPicPr>
          <p:cNvPr id="556" name="Google Shape;556;p56"/>
          <p:cNvPicPr preferRelativeResize="0"/>
          <p:nvPr/>
        </p:nvPicPr>
        <p:blipFill rotWithShape="1">
          <a:blip r:embed="rId3">
            <a:alphaModFix/>
          </a:blip>
          <a:srcRect/>
          <a:stretch/>
        </p:blipFill>
        <p:spPr>
          <a:xfrm>
            <a:off x="3429000" y="3200400"/>
            <a:ext cx="5286375" cy="3495675"/>
          </a:xfrm>
          <a:prstGeom prst="rect">
            <a:avLst/>
          </a:prstGeom>
          <a:noFill/>
          <a:ln>
            <a:noFill/>
          </a:ln>
        </p:spPr>
      </p:pic>
      <p:pic>
        <p:nvPicPr>
          <p:cNvPr id="557" name="Google Shape;557;p56"/>
          <p:cNvPicPr preferRelativeResize="0"/>
          <p:nvPr/>
        </p:nvPicPr>
        <p:blipFill rotWithShape="1">
          <a:blip r:embed="rId4">
            <a:alphaModFix/>
          </a:blip>
          <a:srcRect/>
          <a:stretch/>
        </p:blipFill>
        <p:spPr>
          <a:xfrm>
            <a:off x="1143000" y="2514600"/>
            <a:ext cx="6400800" cy="561975"/>
          </a:xfrm>
          <a:prstGeom prst="rect">
            <a:avLst/>
          </a:prstGeom>
          <a:noFill/>
          <a:ln>
            <a:noFill/>
          </a:ln>
        </p:spPr>
      </p:pic>
      <p:pic>
        <p:nvPicPr>
          <p:cNvPr id="558" name="Google Shape;558;p56"/>
          <p:cNvPicPr preferRelativeResize="0"/>
          <p:nvPr/>
        </p:nvPicPr>
        <p:blipFill rotWithShape="1">
          <a:blip r:embed="rId5">
            <a:alphaModFix/>
          </a:blip>
          <a:srcRect/>
          <a:stretch/>
        </p:blipFill>
        <p:spPr>
          <a:xfrm>
            <a:off x="381000" y="6172200"/>
            <a:ext cx="4581525" cy="4667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57"/>
          <p:cNvPicPr preferRelativeResize="0"/>
          <p:nvPr/>
        </p:nvPicPr>
        <p:blipFill rotWithShape="1">
          <a:blip r:embed="rId3">
            <a:alphaModFix/>
          </a:blip>
          <a:srcRect/>
          <a:stretch/>
        </p:blipFill>
        <p:spPr>
          <a:xfrm>
            <a:off x="152400" y="228600"/>
            <a:ext cx="8839200" cy="64008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pic>
        <p:nvPicPr>
          <p:cNvPr id="568" name="Google Shape;568;p58"/>
          <p:cNvPicPr preferRelativeResize="0"/>
          <p:nvPr/>
        </p:nvPicPr>
        <p:blipFill rotWithShape="1">
          <a:blip r:embed="rId3">
            <a:alphaModFix/>
          </a:blip>
          <a:srcRect/>
          <a:stretch/>
        </p:blipFill>
        <p:spPr>
          <a:xfrm>
            <a:off x="228600" y="0"/>
            <a:ext cx="8488362" cy="5943600"/>
          </a:xfrm>
          <a:prstGeom prst="rect">
            <a:avLst/>
          </a:prstGeom>
          <a:noFill/>
          <a:ln>
            <a:noFill/>
          </a:ln>
        </p:spPr>
      </p:pic>
      <p:pic>
        <p:nvPicPr>
          <p:cNvPr id="569" name="Google Shape;569;p58"/>
          <p:cNvPicPr preferRelativeResize="0"/>
          <p:nvPr/>
        </p:nvPicPr>
        <p:blipFill rotWithShape="1">
          <a:blip r:embed="rId4">
            <a:alphaModFix/>
          </a:blip>
          <a:srcRect/>
          <a:stretch/>
        </p:blipFill>
        <p:spPr>
          <a:xfrm>
            <a:off x="457200" y="4800600"/>
            <a:ext cx="8001000" cy="20574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4" name="Google Shape;574;p59"/>
          <p:cNvPicPr preferRelativeResize="0"/>
          <p:nvPr/>
        </p:nvPicPr>
        <p:blipFill rotWithShape="1">
          <a:blip r:embed="rId3">
            <a:alphaModFix/>
          </a:blip>
          <a:srcRect/>
          <a:stretch/>
        </p:blipFill>
        <p:spPr>
          <a:xfrm>
            <a:off x="228600" y="1524000"/>
            <a:ext cx="8077200" cy="5105400"/>
          </a:xfrm>
          <a:prstGeom prst="rect">
            <a:avLst/>
          </a:prstGeom>
          <a:noFill/>
          <a:ln>
            <a:noFill/>
          </a:ln>
        </p:spPr>
      </p:pic>
      <p:sp>
        <p:nvSpPr>
          <p:cNvPr id="575" name="Google Shape;575;p59"/>
          <p:cNvSpPr txBox="1"/>
          <p:nvPr/>
        </p:nvSpPr>
        <p:spPr>
          <a:xfrm>
            <a:off x="457200" y="228600"/>
            <a:ext cx="7315200" cy="1200150"/>
          </a:xfrm>
          <a:prstGeom prst="rect">
            <a:avLst/>
          </a:prstGeom>
          <a:solidFill>
            <a:schemeClr val="accent2"/>
          </a:solidFill>
          <a:ln w="25400" cap="flat" cmpd="sng">
            <a:solidFill>
              <a:srgbClr val="8C3836"/>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a:solidFill>
                  <a:srgbClr val="FFFFFF"/>
                </a:solidFill>
                <a:latin typeface="Calibri"/>
                <a:ea typeface="Calibri"/>
                <a:cs typeface="Calibri"/>
                <a:sym typeface="Calibri"/>
              </a:rPr>
              <a:t>4</a:t>
            </a:r>
            <a:r>
              <a:rPr lang="en-US" sz="1800" b="0" i="0" u="none" baseline="30000">
                <a:solidFill>
                  <a:srgbClr val="FFFFFF"/>
                </a:solidFill>
                <a:latin typeface="Calibri"/>
                <a:ea typeface="Calibri"/>
                <a:cs typeface="Calibri"/>
                <a:sym typeface="Calibri"/>
              </a:rPr>
              <a:t>th</a:t>
            </a:r>
            <a:r>
              <a:rPr lang="en-US" sz="1800" b="0" i="0" u="none">
                <a:solidFill>
                  <a:srgbClr val="FFFFFF"/>
                </a:solidFill>
                <a:latin typeface="Calibri"/>
                <a:ea typeface="Calibri"/>
                <a:cs typeface="Calibri"/>
                <a:sym typeface="Calibri"/>
              </a:rPr>
              <a:t> training is a positive example</a:t>
            </a:r>
            <a:endParaRPr/>
          </a:p>
          <a:p>
            <a:pPr marL="0" marR="0" lvl="0" indent="0" algn="l" rtl="0">
              <a:lnSpc>
                <a:spcPct val="100000"/>
              </a:lnSpc>
              <a:spcBef>
                <a:spcPts val="0"/>
              </a:spcBef>
              <a:spcAft>
                <a:spcPts val="0"/>
              </a:spcAft>
              <a:buClr>
                <a:srgbClr val="FFFFFF"/>
              </a:buClr>
              <a:buSzPts val="1800"/>
              <a:buFont typeface="Calibri"/>
              <a:buNone/>
            </a:pPr>
            <a:r>
              <a:rPr lang="en-US" sz="1800" b="0" i="0" u="none">
                <a:solidFill>
                  <a:srgbClr val="FFFFFF"/>
                </a:solidFill>
                <a:latin typeface="Calibri"/>
                <a:ea typeface="Calibri"/>
                <a:cs typeface="Calibri"/>
                <a:sym typeface="Calibri"/>
              </a:rPr>
              <a:t>Search moves from h to h from most specific to most general hypothesis along partial ordering </a:t>
            </a:r>
            <a:endParaRPr/>
          </a:p>
          <a:p>
            <a:pPr marL="0" marR="0" lvl="0" indent="0" algn="l" rtl="0">
              <a:lnSpc>
                <a:spcPct val="100000"/>
              </a:lnSpc>
              <a:spcBef>
                <a:spcPts val="0"/>
              </a:spcBef>
              <a:spcAft>
                <a:spcPts val="0"/>
              </a:spcAft>
              <a:buClr>
                <a:srgbClr val="FFFFFF"/>
              </a:buClr>
              <a:buSzPts val="1800"/>
              <a:buFont typeface="Calibri"/>
              <a:buNone/>
            </a:pPr>
            <a:r>
              <a:rPr lang="en-US" sz="1800" b="0" i="0" u="none">
                <a:solidFill>
                  <a:srgbClr val="FFFFFF"/>
                </a:solidFill>
                <a:latin typeface="Calibri"/>
                <a:ea typeface="Calibri"/>
                <a:cs typeface="Calibri"/>
                <a:sym typeface="Calibri"/>
              </a:rPr>
              <a:t>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Google Shape;580;p60"/>
          <p:cNvPicPr preferRelativeResize="0"/>
          <p:nvPr/>
        </p:nvPicPr>
        <p:blipFill rotWithShape="1">
          <a:blip r:embed="rId3">
            <a:alphaModFix/>
          </a:blip>
          <a:srcRect/>
          <a:stretch/>
        </p:blipFill>
        <p:spPr>
          <a:xfrm>
            <a:off x="152400" y="457200"/>
            <a:ext cx="8686800" cy="54102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61"/>
          <p:cNvPicPr preferRelativeResize="0"/>
          <p:nvPr/>
        </p:nvPicPr>
        <p:blipFill rotWithShape="1">
          <a:blip r:embed="rId3">
            <a:alphaModFix/>
          </a:blip>
          <a:srcRect/>
          <a:stretch/>
        </p:blipFill>
        <p:spPr>
          <a:xfrm>
            <a:off x="228600" y="381000"/>
            <a:ext cx="8686800" cy="61722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p62"/>
          <p:cNvPicPr preferRelativeResize="0"/>
          <p:nvPr/>
        </p:nvPicPr>
        <p:blipFill rotWithShape="1">
          <a:blip r:embed="rId3">
            <a:alphaModFix/>
          </a:blip>
          <a:srcRect/>
          <a:stretch/>
        </p:blipFill>
        <p:spPr>
          <a:xfrm>
            <a:off x="304800" y="533400"/>
            <a:ext cx="8686800" cy="60960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63"/>
          <p:cNvPicPr preferRelativeResize="0"/>
          <p:nvPr/>
        </p:nvPicPr>
        <p:blipFill rotWithShape="1">
          <a:blip r:embed="rId3">
            <a:alphaModFix/>
          </a:blip>
          <a:srcRect/>
          <a:stretch/>
        </p:blipFill>
        <p:spPr>
          <a:xfrm>
            <a:off x="228600" y="0"/>
            <a:ext cx="8382000" cy="2743200"/>
          </a:xfrm>
          <a:prstGeom prst="rect">
            <a:avLst/>
          </a:prstGeom>
          <a:noFill/>
          <a:ln>
            <a:noFill/>
          </a:ln>
        </p:spPr>
      </p:pic>
      <p:pic>
        <p:nvPicPr>
          <p:cNvPr id="596" name="Google Shape;596;p63"/>
          <p:cNvPicPr preferRelativeResize="0"/>
          <p:nvPr/>
        </p:nvPicPr>
        <p:blipFill rotWithShape="1">
          <a:blip r:embed="rId4">
            <a:alphaModFix/>
          </a:blip>
          <a:srcRect/>
          <a:stretch/>
        </p:blipFill>
        <p:spPr>
          <a:xfrm>
            <a:off x="304800" y="2514600"/>
            <a:ext cx="8305800" cy="1781175"/>
          </a:xfrm>
          <a:prstGeom prst="rect">
            <a:avLst/>
          </a:prstGeom>
          <a:noFill/>
          <a:ln>
            <a:noFill/>
          </a:ln>
        </p:spPr>
      </p:pic>
      <p:sp>
        <p:nvSpPr>
          <p:cNvPr id="597" name="Google Shape;597;p63"/>
          <p:cNvSpPr txBox="1"/>
          <p:nvPr/>
        </p:nvSpPr>
        <p:spPr>
          <a:xfrm>
            <a:off x="152400" y="4114800"/>
            <a:ext cx="8839200" cy="1477962"/>
          </a:xfrm>
          <a:prstGeom prst="rect">
            <a:avLst/>
          </a:prstGeom>
          <a:gradFill>
            <a:gsLst>
              <a:gs pos="0">
                <a:srgbClr val="CB6C1D"/>
              </a:gs>
              <a:gs pos="80000">
                <a:srgbClr val="FF8F2A"/>
              </a:gs>
              <a:gs pos="100000">
                <a:srgbClr val="FF8F26"/>
              </a:gs>
            </a:gsLst>
            <a:lin ang="16200000" scaled="0"/>
          </a:gradFill>
          <a:ln w="9525" cap="flat" cmpd="sng">
            <a:solidFill>
              <a:srgbClr val="F69240"/>
            </a:solidFill>
            <a:prstDash val="solid"/>
            <a:miter lim="800000"/>
            <a:headEnd type="none" w="sm" len="sm"/>
            <a:tailEnd type="none" w="sm" len="sm"/>
          </a:ln>
          <a:effectLst>
            <a:outerShdw blurRad="63500" dist="23000" dir="5400000">
              <a:srgbClr val="000000">
                <a:alpha val="34901"/>
              </a:srgbClr>
            </a:outerShdw>
          </a:effectLst>
        </p:spPr>
        <p:txBody>
          <a:bodyPr spcFirstLastPara="1" wrap="square" lIns="91425" tIns="45700" rIns="91425" bIns="45700" anchor="t" anchorCtr="0">
            <a:spAutoFit/>
          </a:bodyPr>
          <a:lstStyle/>
          <a:p>
            <a:pPr marL="0" marR="0" lvl="0" indent="-114300" algn="l" rtl="0">
              <a:lnSpc>
                <a:spcPct val="100000"/>
              </a:lnSpc>
              <a:spcBef>
                <a:spcPts val="0"/>
              </a:spcBef>
              <a:spcAft>
                <a:spcPts val="0"/>
              </a:spcAft>
              <a:buClr>
                <a:srgbClr val="FFFFFF"/>
              </a:buClr>
              <a:buSzPts val="1800"/>
              <a:buFont typeface="Arial"/>
              <a:buChar char="•"/>
            </a:pPr>
            <a:r>
              <a:rPr lang="en-US" sz="1800" b="0" i="0" u="none">
                <a:solidFill>
                  <a:srgbClr val="FFFFFF"/>
                </a:solidFill>
                <a:latin typeface="Calibri"/>
                <a:ea typeface="Calibri"/>
                <a:cs typeface="Calibri"/>
                <a:sym typeface="Calibri"/>
              </a:rPr>
              <a:t>No explicit enumerated members </a:t>
            </a:r>
            <a:endParaRPr/>
          </a:p>
          <a:p>
            <a:pPr marL="0" marR="0" lvl="0" indent="-114300" algn="l" rtl="0">
              <a:lnSpc>
                <a:spcPct val="100000"/>
              </a:lnSpc>
              <a:spcBef>
                <a:spcPts val="0"/>
              </a:spcBef>
              <a:spcAft>
                <a:spcPts val="0"/>
              </a:spcAft>
              <a:buClr>
                <a:srgbClr val="FFFFFF"/>
              </a:buClr>
              <a:buSzPts val="1800"/>
              <a:buFont typeface="Arial"/>
              <a:buChar char="•"/>
            </a:pPr>
            <a:r>
              <a:rPr lang="en-US" sz="1800" b="0" i="0" u="none">
                <a:solidFill>
                  <a:srgbClr val="FFFFFF"/>
                </a:solidFill>
                <a:latin typeface="Calibri"/>
                <a:ea typeface="Calibri"/>
                <a:cs typeface="Calibri"/>
                <a:sym typeface="Calibri"/>
              </a:rPr>
              <a:t>IT uses more _general_then  partial ordering to main representation of set of H .</a:t>
            </a:r>
            <a:endParaRPr/>
          </a:p>
          <a:p>
            <a:pPr marL="0" marR="0" lvl="0" indent="-114300" algn="l" rtl="0">
              <a:lnSpc>
                <a:spcPct val="100000"/>
              </a:lnSpc>
              <a:spcBef>
                <a:spcPts val="0"/>
              </a:spcBef>
              <a:spcAft>
                <a:spcPts val="0"/>
              </a:spcAft>
              <a:buClr>
                <a:srgbClr val="FFFFFF"/>
              </a:buClr>
              <a:buSzPts val="1800"/>
              <a:buFont typeface="Arial"/>
              <a:buChar char="•"/>
            </a:pPr>
            <a:r>
              <a:rPr lang="en-US" sz="1800" b="0" i="0" u="none">
                <a:solidFill>
                  <a:srgbClr val="FFFFFF"/>
                </a:solidFill>
                <a:latin typeface="Calibri"/>
                <a:ea typeface="Calibri"/>
                <a:cs typeface="Calibri"/>
                <a:sym typeface="Calibri"/>
              </a:rPr>
              <a:t>The </a:t>
            </a:r>
            <a:r>
              <a:rPr lang="en-US" sz="1800" b="0" i="0" u="none">
                <a:solidFill>
                  <a:srgbClr val="002060"/>
                </a:solidFill>
                <a:latin typeface="Calibri"/>
                <a:ea typeface="Calibri"/>
                <a:cs typeface="Calibri"/>
                <a:sym typeface="Calibri"/>
              </a:rPr>
              <a:t>subset of all hypothesis </a:t>
            </a:r>
            <a:r>
              <a:rPr lang="en-US" sz="1800" b="0" i="0" u="none">
                <a:solidFill>
                  <a:srgbClr val="FFFFFF"/>
                </a:solidFill>
                <a:latin typeface="Calibri"/>
                <a:ea typeface="Calibri"/>
                <a:cs typeface="Calibri"/>
                <a:sym typeface="Calibri"/>
              </a:rPr>
              <a:t>is called as version space with respect to H and D.</a:t>
            </a:r>
            <a:endParaRPr/>
          </a:p>
          <a:p>
            <a:pPr marL="0" marR="0" lvl="0" indent="0" algn="l" rtl="0">
              <a:lnSpc>
                <a:spcPct val="100000"/>
              </a:lnSpc>
              <a:spcBef>
                <a:spcPts val="0"/>
              </a:spcBef>
              <a:spcAft>
                <a:spcPts val="0"/>
              </a:spcAft>
              <a:buClr>
                <a:schemeClr val="dk1"/>
              </a:buClr>
              <a:buSzPts val="1800"/>
              <a:buFont typeface="Arial"/>
              <a:buNone/>
            </a:pPr>
            <a:endParaRPr sz="1800" b="0" i="0" u="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None/>
            </a:pPr>
            <a:endParaRPr sz="1800" b="0" i="0" u="none">
              <a:solidFill>
                <a:srgbClr val="FFFFFF"/>
              </a:solidFill>
              <a:latin typeface="Calibri"/>
              <a:ea typeface="Calibri"/>
              <a:cs typeface="Calibri"/>
              <a:sym typeface="Calibri"/>
            </a:endParaRPr>
          </a:p>
        </p:txBody>
      </p:sp>
      <p:pic>
        <p:nvPicPr>
          <p:cNvPr id="598" name="Google Shape;598;p63"/>
          <p:cNvPicPr preferRelativeResize="0"/>
          <p:nvPr/>
        </p:nvPicPr>
        <p:blipFill rotWithShape="1">
          <a:blip r:embed="rId5">
            <a:alphaModFix/>
          </a:blip>
          <a:srcRect/>
          <a:stretch/>
        </p:blipFill>
        <p:spPr>
          <a:xfrm>
            <a:off x="76200" y="5410200"/>
            <a:ext cx="8915400" cy="1447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Applications of ML</a:t>
            </a:r>
            <a:endParaRPr/>
          </a:p>
        </p:txBody>
      </p:sp>
      <p:sp>
        <p:nvSpPr>
          <p:cNvPr id="128" name="Google Shape;128;p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Times New Roman"/>
              <a:buChar char="•"/>
            </a:pPr>
            <a:r>
              <a:rPr lang="en-US" sz="3200" i="0" u="none">
                <a:solidFill>
                  <a:schemeClr val="dk1"/>
                </a:solidFill>
                <a:latin typeface="Times New Roman"/>
                <a:ea typeface="Times New Roman"/>
                <a:cs typeface="Times New Roman"/>
                <a:sym typeface="Times New Roman"/>
              </a:rPr>
              <a:t>Learning to recognize spoken words of speech recognition systems </a:t>
            </a:r>
            <a:endParaRPr>
              <a:latin typeface="Times New Roman"/>
              <a:ea typeface="Times New Roman"/>
              <a:cs typeface="Times New Roman"/>
              <a:sym typeface="Times New Roman"/>
            </a:endParaRPr>
          </a:p>
          <a:p>
            <a:pPr marL="342900" marR="0" lvl="0" indent="-342900" algn="just" rtl="0">
              <a:lnSpc>
                <a:spcPct val="100000"/>
              </a:lnSpc>
              <a:spcBef>
                <a:spcPts val="640"/>
              </a:spcBef>
              <a:spcAft>
                <a:spcPts val="0"/>
              </a:spcAft>
              <a:buClr>
                <a:schemeClr val="dk1"/>
              </a:buClr>
              <a:buSzPts val="3200"/>
              <a:buFont typeface="Times New Roman"/>
              <a:buChar char="•"/>
            </a:pPr>
            <a:r>
              <a:rPr lang="en-US" sz="3200" i="0" u="none">
                <a:solidFill>
                  <a:schemeClr val="dk1"/>
                </a:solidFill>
                <a:latin typeface="Times New Roman"/>
                <a:ea typeface="Times New Roman"/>
                <a:cs typeface="Times New Roman"/>
                <a:sym typeface="Times New Roman"/>
              </a:rPr>
              <a:t>Learning to drive autonomous vehicles which are computer controlled</a:t>
            </a:r>
            <a:endParaRPr>
              <a:latin typeface="Times New Roman"/>
              <a:ea typeface="Times New Roman"/>
              <a:cs typeface="Times New Roman"/>
              <a:sym typeface="Times New Roman"/>
            </a:endParaRPr>
          </a:p>
          <a:p>
            <a:pPr marL="342900" marR="0" lvl="0" indent="-342900" algn="just" rtl="0">
              <a:lnSpc>
                <a:spcPct val="100000"/>
              </a:lnSpc>
              <a:spcBef>
                <a:spcPts val="640"/>
              </a:spcBef>
              <a:spcAft>
                <a:spcPts val="0"/>
              </a:spcAft>
              <a:buClr>
                <a:schemeClr val="dk1"/>
              </a:buClr>
              <a:buSzPts val="3200"/>
              <a:buFont typeface="Times New Roman"/>
              <a:buChar char="•"/>
            </a:pPr>
            <a:r>
              <a:rPr lang="en-US" sz="3200" i="0" u="none">
                <a:solidFill>
                  <a:schemeClr val="dk1"/>
                </a:solidFill>
                <a:latin typeface="Times New Roman"/>
                <a:ea typeface="Times New Roman"/>
                <a:cs typeface="Times New Roman"/>
                <a:sym typeface="Times New Roman"/>
              </a:rPr>
              <a:t>Learning to construct astronomical  structures</a:t>
            </a:r>
            <a:endParaRPr>
              <a:latin typeface="Times New Roman"/>
              <a:ea typeface="Times New Roman"/>
              <a:cs typeface="Times New Roman"/>
              <a:sym typeface="Times New Roman"/>
            </a:endParaRPr>
          </a:p>
          <a:p>
            <a:pPr marL="342900" marR="0" lvl="0" indent="-342900" algn="just" rtl="0">
              <a:lnSpc>
                <a:spcPct val="100000"/>
              </a:lnSpc>
              <a:spcBef>
                <a:spcPts val="640"/>
              </a:spcBef>
              <a:spcAft>
                <a:spcPts val="0"/>
              </a:spcAft>
              <a:buClr>
                <a:schemeClr val="dk1"/>
              </a:buClr>
              <a:buSzPts val="3200"/>
              <a:buFont typeface="Times New Roman"/>
              <a:buChar char="•"/>
            </a:pPr>
            <a:r>
              <a:rPr lang="en-US" sz="3200" i="0" u="none">
                <a:solidFill>
                  <a:schemeClr val="dk1"/>
                </a:solidFill>
                <a:latin typeface="Times New Roman"/>
                <a:ea typeface="Times New Roman"/>
                <a:cs typeface="Times New Roman"/>
                <a:sym typeface="Times New Roman"/>
              </a:rPr>
              <a:t>Learning to play world class games like backgammon etc..</a:t>
            </a:r>
            <a:endParaRPr>
              <a:latin typeface="Times New Roman"/>
              <a:ea typeface="Times New Roman"/>
              <a:cs typeface="Times New Roman"/>
              <a:sym typeface="Times New Roman"/>
            </a:endParaRPr>
          </a:p>
          <a:p>
            <a:pPr marL="342900" marR="0" lvl="0" indent="-139700" algn="just" rtl="0">
              <a:spcBef>
                <a:spcPts val="640"/>
              </a:spcBef>
              <a:spcAft>
                <a:spcPts val="0"/>
              </a:spcAft>
              <a:buClr>
                <a:schemeClr val="dk1"/>
              </a:buClr>
              <a:buSzPts val="3200"/>
              <a:buFont typeface="Arial"/>
              <a:buNone/>
            </a:pPr>
            <a:endParaRPr sz="320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6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Version spaces types </a:t>
            </a:r>
            <a:endParaRPr/>
          </a:p>
        </p:txBody>
      </p:sp>
      <p:pic>
        <p:nvPicPr>
          <p:cNvPr id="604" name="Google Shape;604;p64"/>
          <p:cNvPicPr preferRelativeResize="0">
            <a:picLocks noGrp="1"/>
          </p:cNvPicPr>
          <p:nvPr>
            <p:ph type="body" idx="1"/>
          </p:nvPr>
        </p:nvPicPr>
        <p:blipFill rotWithShape="1">
          <a:blip r:embed="rId3">
            <a:alphaModFix/>
          </a:blip>
          <a:srcRect/>
          <a:stretch/>
        </p:blipFill>
        <p:spPr>
          <a:xfrm>
            <a:off x="133350" y="1584325"/>
            <a:ext cx="8609012" cy="454818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6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i="0" u="none">
                <a:solidFill>
                  <a:schemeClr val="dk1"/>
                </a:solidFill>
                <a:latin typeface="Times New Roman"/>
                <a:ea typeface="Times New Roman"/>
                <a:cs typeface="Times New Roman"/>
                <a:sym typeface="Times New Roman"/>
              </a:rPr>
              <a:t>1.List _Then _eliminate</a:t>
            </a:r>
            <a:endParaRPr>
              <a:latin typeface="Times New Roman"/>
              <a:ea typeface="Times New Roman"/>
              <a:cs typeface="Times New Roman"/>
              <a:sym typeface="Times New Roman"/>
            </a:endParaRPr>
          </a:p>
        </p:txBody>
      </p:sp>
      <p:sp>
        <p:nvSpPr>
          <p:cNvPr id="610" name="Google Shape;610;p6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36550" algn="just" rtl="0">
              <a:lnSpc>
                <a:spcPct val="115000"/>
              </a:lnSpc>
              <a:spcBef>
                <a:spcPts val="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List all of its members </a:t>
            </a:r>
            <a:endParaRPr sz="2600" i="0" u="none">
              <a:solidFill>
                <a:schemeClr val="dk1"/>
              </a:solidFill>
              <a:latin typeface="Times New Roman"/>
              <a:ea typeface="Times New Roman"/>
              <a:cs typeface="Times New Roman"/>
              <a:sym typeface="Times New Roman"/>
            </a:endParaRPr>
          </a:p>
          <a:p>
            <a:pPr marL="342900" marR="0" lvl="0" indent="-336550" algn="just" rtl="0">
              <a:lnSpc>
                <a:spcPct val="115000"/>
              </a:lnSpc>
              <a:spcBef>
                <a:spcPts val="54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1</a:t>
            </a:r>
            <a:r>
              <a:rPr lang="en-US" sz="2600" i="0" u="none" baseline="30000">
                <a:solidFill>
                  <a:schemeClr val="dk1"/>
                </a:solidFill>
                <a:latin typeface="Times New Roman"/>
                <a:ea typeface="Times New Roman"/>
                <a:cs typeface="Times New Roman"/>
                <a:sym typeface="Times New Roman"/>
              </a:rPr>
              <a:t>st</a:t>
            </a:r>
            <a:r>
              <a:rPr lang="en-US" sz="2600" i="0" u="none">
                <a:solidFill>
                  <a:schemeClr val="dk1"/>
                </a:solidFill>
                <a:latin typeface="Times New Roman"/>
                <a:ea typeface="Times New Roman"/>
                <a:cs typeface="Times New Roman"/>
                <a:sym typeface="Times New Roman"/>
              </a:rPr>
              <a:t> initialize version space containing all H</a:t>
            </a:r>
            <a:endParaRPr sz="2600" i="0" u="none">
              <a:solidFill>
                <a:schemeClr val="dk1"/>
              </a:solidFill>
              <a:latin typeface="Times New Roman"/>
              <a:ea typeface="Times New Roman"/>
              <a:cs typeface="Times New Roman"/>
              <a:sym typeface="Times New Roman"/>
            </a:endParaRPr>
          </a:p>
          <a:p>
            <a:pPr marL="342900" marR="0" lvl="0" indent="-336550" algn="just" rtl="0">
              <a:lnSpc>
                <a:spcPct val="115000"/>
              </a:lnSpc>
              <a:spcBef>
                <a:spcPts val="54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Eliminate any H focused inconsistent</a:t>
            </a:r>
            <a:endParaRPr sz="2600">
              <a:latin typeface="Times New Roman"/>
              <a:ea typeface="Times New Roman"/>
              <a:cs typeface="Times New Roman"/>
              <a:sym typeface="Times New Roman"/>
            </a:endParaRPr>
          </a:p>
          <a:p>
            <a:pPr marL="342900" marR="0" lvl="0" indent="-336550" algn="just" rtl="0">
              <a:lnSpc>
                <a:spcPct val="115000"/>
              </a:lnSpc>
              <a:spcBef>
                <a:spcPts val="54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Version space shrinks as training examples are observed </a:t>
            </a:r>
            <a:endParaRPr sz="2600">
              <a:latin typeface="Times New Roman"/>
              <a:ea typeface="Times New Roman"/>
              <a:cs typeface="Times New Roman"/>
              <a:sym typeface="Times New Roman"/>
            </a:endParaRPr>
          </a:p>
          <a:p>
            <a:pPr marL="342900" marR="0" lvl="0" indent="-336550" algn="just" rtl="0">
              <a:lnSpc>
                <a:spcPct val="115000"/>
              </a:lnSpc>
              <a:spcBef>
                <a:spcPts val="54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Only one H remains that is consistent with all examples giving Target Concept( c )</a:t>
            </a:r>
            <a:endParaRPr sz="2600">
              <a:latin typeface="Times New Roman"/>
              <a:ea typeface="Times New Roman"/>
              <a:cs typeface="Times New Roman"/>
              <a:sym typeface="Times New Roman"/>
            </a:endParaRPr>
          </a:p>
          <a:p>
            <a:pPr marL="342900" marR="0" lvl="0" indent="-336550" algn="just" rtl="0">
              <a:lnSpc>
                <a:spcPct val="115000"/>
              </a:lnSpc>
              <a:spcBef>
                <a:spcPts val="54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If insufficient data = FOUND then output  entire set of H consistent with observed data </a:t>
            </a:r>
            <a:endParaRPr sz="2600">
              <a:latin typeface="Times New Roman"/>
              <a:ea typeface="Times New Roman"/>
              <a:cs typeface="Times New Roman"/>
              <a:sym typeface="Times New Roman"/>
            </a:endParaRPr>
          </a:p>
          <a:p>
            <a:pPr marL="342900" marR="0" lvl="0" indent="-336550" algn="just" rtl="0">
              <a:lnSpc>
                <a:spcPct val="115000"/>
              </a:lnSpc>
              <a:spcBef>
                <a:spcPts val="54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It can be applied when H is finite </a:t>
            </a:r>
            <a:endParaRPr sz="2600" i="0" u="none">
              <a:solidFill>
                <a:schemeClr val="dk1"/>
              </a:solidFill>
              <a:latin typeface="Times New Roman"/>
              <a:ea typeface="Times New Roman"/>
              <a:cs typeface="Times New Roman"/>
              <a:sym typeface="Times New Roman"/>
            </a:endParaRPr>
          </a:p>
          <a:p>
            <a:pPr marL="342900" marR="0" lvl="0" indent="-336550" algn="just" rtl="0">
              <a:lnSpc>
                <a:spcPct val="115000"/>
              </a:lnSpc>
              <a:spcBef>
                <a:spcPts val="54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It output all H</a:t>
            </a:r>
            <a:endParaRPr sz="2600">
              <a:latin typeface="Times New Roman"/>
              <a:ea typeface="Times New Roman"/>
              <a:cs typeface="Times New Roman"/>
              <a:sym typeface="Times New Roman"/>
            </a:endParaRPr>
          </a:p>
          <a:p>
            <a:pPr marL="342900" marR="0" lvl="0" indent="-171450" algn="just" rtl="0">
              <a:lnSpc>
                <a:spcPct val="80000"/>
              </a:lnSpc>
              <a:spcBef>
                <a:spcPts val="540"/>
              </a:spcBef>
              <a:spcAft>
                <a:spcPts val="0"/>
              </a:spcAft>
              <a:buClr>
                <a:schemeClr val="dk1"/>
              </a:buClr>
              <a:buSzPts val="2700"/>
              <a:buFont typeface="Arial"/>
              <a:buNone/>
            </a:pPr>
            <a:endParaRPr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66"/>
          <p:cNvPicPr preferRelativeResize="0"/>
          <p:nvPr/>
        </p:nvPicPr>
        <p:blipFill rotWithShape="1">
          <a:blip r:embed="rId3">
            <a:alphaModFix/>
          </a:blip>
          <a:srcRect b="-10509"/>
          <a:stretch/>
        </p:blipFill>
        <p:spPr>
          <a:xfrm>
            <a:off x="152400" y="595325"/>
            <a:ext cx="8839200" cy="62626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67"/>
          <p:cNvPicPr preferRelativeResize="0"/>
          <p:nvPr/>
        </p:nvPicPr>
        <p:blipFill rotWithShape="1">
          <a:blip r:embed="rId3">
            <a:alphaModFix/>
          </a:blip>
          <a:srcRect/>
          <a:stretch/>
        </p:blipFill>
        <p:spPr>
          <a:xfrm>
            <a:off x="304800" y="762000"/>
            <a:ext cx="8534400" cy="56388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pic>
        <p:nvPicPr>
          <p:cNvPr id="625" name="Google Shape;625;p68"/>
          <p:cNvPicPr preferRelativeResize="0"/>
          <p:nvPr/>
        </p:nvPicPr>
        <p:blipFill rotWithShape="1">
          <a:blip r:embed="rId3">
            <a:alphaModFix/>
          </a:blip>
          <a:srcRect/>
          <a:stretch/>
        </p:blipFill>
        <p:spPr>
          <a:xfrm>
            <a:off x="381000" y="762000"/>
            <a:ext cx="7950200" cy="53340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70"/>
          <p:cNvSpPr txBox="1">
            <a:spLocks noGrp="1"/>
          </p:cNvSpPr>
          <p:nvPr>
            <p:ph type="title"/>
          </p:nvPr>
        </p:nvSpPr>
        <p:spPr>
          <a:xfrm>
            <a:off x="457200" y="152400"/>
            <a:ext cx="8229600" cy="6858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00B050"/>
              </a:buClr>
              <a:buSzPts val="4000"/>
              <a:buFont typeface="Calibri"/>
              <a:buNone/>
            </a:pPr>
            <a:r>
              <a:rPr lang="en-US" sz="4000" b="0" i="0" u="none">
                <a:solidFill>
                  <a:srgbClr val="00B050"/>
                </a:solidFill>
                <a:latin typeface="Calibri"/>
                <a:ea typeface="Calibri"/>
                <a:cs typeface="Calibri"/>
                <a:sym typeface="Calibri"/>
              </a:rPr>
              <a:t>2.More compact Representation </a:t>
            </a:r>
            <a:endParaRPr/>
          </a:p>
        </p:txBody>
      </p:sp>
      <p:sp>
        <p:nvSpPr>
          <p:cNvPr id="631" name="Google Shape;631;p70"/>
          <p:cNvSpPr txBox="1">
            <a:spLocks noGrp="1"/>
          </p:cNvSpPr>
          <p:nvPr>
            <p:ph type="body" idx="1"/>
          </p:nvPr>
        </p:nvSpPr>
        <p:spPr>
          <a:xfrm>
            <a:off x="152400" y="838200"/>
            <a:ext cx="8763000" cy="5287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Represented by </a:t>
            </a:r>
            <a:r>
              <a:rPr lang="en-US" sz="2800" b="0" i="0" u="none">
                <a:solidFill>
                  <a:srgbClr val="FF0000"/>
                </a:solidFill>
                <a:latin typeface="Calibri"/>
                <a:ea typeface="Calibri"/>
                <a:cs typeface="Calibri"/>
                <a:sym typeface="Calibri"/>
              </a:rPr>
              <a:t>most</a:t>
            </a:r>
            <a:r>
              <a:rPr lang="en-US" sz="2800" b="0" i="0" u="none">
                <a:solidFill>
                  <a:schemeClr val="dk1"/>
                </a:solidFill>
                <a:latin typeface="Calibri"/>
                <a:ea typeface="Calibri"/>
                <a:cs typeface="Calibri"/>
                <a:sym typeface="Calibri"/>
              </a:rPr>
              <a:t> general and </a:t>
            </a:r>
            <a:r>
              <a:rPr lang="en-US" sz="2800" b="0" i="0" u="none">
                <a:solidFill>
                  <a:srgbClr val="FF0000"/>
                </a:solidFill>
                <a:latin typeface="Calibri"/>
                <a:ea typeface="Calibri"/>
                <a:cs typeface="Calibri"/>
                <a:sym typeface="Calibri"/>
              </a:rPr>
              <a:t>least</a:t>
            </a:r>
            <a:r>
              <a:rPr lang="en-US" sz="2800" b="0" i="0" u="none">
                <a:solidFill>
                  <a:schemeClr val="dk1"/>
                </a:solidFill>
                <a:latin typeface="Calibri"/>
                <a:ea typeface="Calibri"/>
                <a:cs typeface="Calibri"/>
                <a:sym typeface="Calibri"/>
              </a:rPr>
              <a:t> general  members </a:t>
            </a:r>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They form general and specific boundary  sets  with partially ordered  hypothesis space.</a:t>
            </a:r>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pic>
        <p:nvPicPr>
          <p:cNvPr id="632" name="Google Shape;632;p70"/>
          <p:cNvPicPr preferRelativeResize="0"/>
          <p:nvPr/>
        </p:nvPicPr>
        <p:blipFill rotWithShape="1">
          <a:blip r:embed="rId3">
            <a:alphaModFix/>
          </a:blip>
          <a:srcRect/>
          <a:stretch/>
        </p:blipFill>
        <p:spPr>
          <a:xfrm>
            <a:off x="457200" y="2667000"/>
            <a:ext cx="8020050" cy="40671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Boundary sets G and S</a:t>
            </a:r>
            <a:endParaRPr/>
          </a:p>
        </p:txBody>
      </p:sp>
      <p:sp>
        <p:nvSpPr>
          <p:cNvPr id="638" name="Google Shape;638;p71"/>
          <p:cNvSpPr txBox="1">
            <a:spLocks noGrp="1"/>
          </p:cNvSpPr>
          <p:nvPr>
            <p:ph type="body" idx="1"/>
          </p:nvPr>
        </p:nvSpPr>
        <p:spPr>
          <a:xfrm>
            <a:off x="228600" y="1600200"/>
            <a:ext cx="8458200" cy="4525962"/>
          </a:xfrm>
          <a:prstGeom prst="rect">
            <a:avLst/>
          </a:prstGeom>
          <a:noFill/>
          <a:ln>
            <a:noFill/>
          </a:ln>
        </p:spPr>
        <p:txBody>
          <a:bodyPr spcFirstLastPara="1" wrap="square" lIns="91425" tIns="45700" rIns="91425" bIns="45700" anchor="t" anchorCtr="0">
            <a:noAutofit/>
          </a:bodyPr>
          <a:lstStyle/>
          <a:p>
            <a:pPr marL="342900" marR="0" lvl="0" indent="-13970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p:txBody>
      </p:sp>
      <p:pic>
        <p:nvPicPr>
          <p:cNvPr id="639" name="Google Shape;639;p71"/>
          <p:cNvPicPr preferRelativeResize="0"/>
          <p:nvPr/>
        </p:nvPicPr>
        <p:blipFill rotWithShape="1">
          <a:blip r:embed="rId3">
            <a:alphaModFix/>
          </a:blip>
          <a:srcRect/>
          <a:stretch/>
        </p:blipFill>
        <p:spPr>
          <a:xfrm>
            <a:off x="457200" y="1676400"/>
            <a:ext cx="7553325" cy="44196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7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E46C0A"/>
              </a:buClr>
              <a:buSzPts val="4000"/>
              <a:buFont typeface="Calibri"/>
              <a:buNone/>
            </a:pPr>
            <a:r>
              <a:rPr lang="en-US" sz="4000" b="0" i="0" u="none">
                <a:solidFill>
                  <a:srgbClr val="E46C0A"/>
                </a:solidFill>
                <a:latin typeface="Calibri"/>
                <a:ea typeface="Calibri"/>
                <a:cs typeface="Calibri"/>
                <a:sym typeface="Calibri"/>
              </a:rPr>
              <a:t>Version space representation theorem</a:t>
            </a:r>
            <a:endParaRPr/>
          </a:p>
        </p:txBody>
      </p:sp>
      <p:sp>
        <p:nvSpPr>
          <p:cNvPr id="645" name="Google Shape;645;p72"/>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Let X be any arbitrary set of instances </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Let H be set of Boolean values hypothesis defined over X</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Let c:X-&gt;[0,1] be arbitrary target defined over X</a:t>
            </a:r>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Let D be an arbitrary set of training examples {&lt;x, c(x)&gt;} for all values of X,H,c,D such that S and G are well defined .</a:t>
            </a:r>
            <a:endParaRPr/>
          </a:p>
        </p:txBody>
      </p:sp>
      <p:pic>
        <p:nvPicPr>
          <p:cNvPr id="646" name="Google Shape;646;p72"/>
          <p:cNvPicPr preferRelativeResize="0"/>
          <p:nvPr/>
        </p:nvPicPr>
        <p:blipFill rotWithShape="1">
          <a:blip r:embed="rId3">
            <a:alphaModFix/>
          </a:blip>
          <a:srcRect/>
          <a:stretch/>
        </p:blipFill>
        <p:spPr>
          <a:xfrm>
            <a:off x="1676400" y="5867400"/>
            <a:ext cx="6172200" cy="6762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73"/>
          <p:cNvPicPr preferRelativeResize="0"/>
          <p:nvPr/>
        </p:nvPicPr>
        <p:blipFill rotWithShape="1">
          <a:blip r:embed="rId3">
            <a:alphaModFix/>
          </a:blip>
          <a:srcRect/>
          <a:stretch/>
        </p:blipFill>
        <p:spPr>
          <a:xfrm>
            <a:off x="152400" y="533400"/>
            <a:ext cx="8540750" cy="54864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pic>
        <p:nvPicPr>
          <p:cNvPr id="656" name="Google Shape;656;p74"/>
          <p:cNvPicPr preferRelativeResize="0"/>
          <p:nvPr/>
        </p:nvPicPr>
        <p:blipFill rotWithShape="1">
          <a:blip r:embed="rId3">
            <a:alphaModFix/>
          </a:blip>
          <a:srcRect/>
          <a:stretch/>
        </p:blipFill>
        <p:spPr>
          <a:xfrm>
            <a:off x="0" y="381000"/>
            <a:ext cx="8991600" cy="6324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Applications of ML</a:t>
            </a:r>
            <a:endParaRPr/>
          </a:p>
        </p:txBody>
      </p:sp>
      <p:pic>
        <p:nvPicPr>
          <p:cNvPr id="134" name="Google Shape;134;p8" descr="Pin on Quick Saves"/>
          <p:cNvPicPr preferRelativeResize="0"/>
          <p:nvPr/>
        </p:nvPicPr>
        <p:blipFill rotWithShape="1">
          <a:blip r:embed="rId3">
            <a:alphaModFix/>
          </a:blip>
          <a:srcRect/>
          <a:stretch/>
        </p:blipFill>
        <p:spPr>
          <a:xfrm>
            <a:off x="1143000" y="1447800"/>
            <a:ext cx="6934200" cy="49911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pic>
        <p:nvPicPr>
          <p:cNvPr id="661" name="Google Shape;661;p75"/>
          <p:cNvPicPr preferRelativeResize="0"/>
          <p:nvPr/>
        </p:nvPicPr>
        <p:blipFill rotWithShape="1">
          <a:blip r:embed="rId3">
            <a:alphaModFix/>
          </a:blip>
          <a:srcRect/>
          <a:stretch/>
        </p:blipFill>
        <p:spPr>
          <a:xfrm>
            <a:off x="533400" y="609600"/>
            <a:ext cx="8107362" cy="57150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66" name="Google Shape;666;p76"/>
          <p:cNvPicPr preferRelativeResize="0"/>
          <p:nvPr/>
        </p:nvPicPr>
        <p:blipFill rotWithShape="1">
          <a:blip r:embed="rId3">
            <a:alphaModFix/>
          </a:blip>
          <a:srcRect/>
          <a:stretch/>
        </p:blipFill>
        <p:spPr>
          <a:xfrm>
            <a:off x="304800" y="381000"/>
            <a:ext cx="8077200" cy="59436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pic>
        <p:nvPicPr>
          <p:cNvPr id="671" name="Google Shape;671;p77"/>
          <p:cNvPicPr preferRelativeResize="0"/>
          <p:nvPr/>
        </p:nvPicPr>
        <p:blipFill rotWithShape="1">
          <a:blip r:embed="rId3">
            <a:alphaModFix/>
          </a:blip>
          <a:srcRect/>
          <a:stretch/>
        </p:blipFill>
        <p:spPr>
          <a:xfrm>
            <a:off x="0" y="52387"/>
            <a:ext cx="10344150" cy="67532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Google Shape;676;p78"/>
          <p:cNvPicPr preferRelativeResize="0"/>
          <p:nvPr/>
        </p:nvPicPr>
        <p:blipFill rotWithShape="1">
          <a:blip r:embed="rId3">
            <a:alphaModFix/>
          </a:blip>
          <a:srcRect/>
          <a:stretch/>
        </p:blipFill>
        <p:spPr>
          <a:xfrm>
            <a:off x="533400" y="0"/>
            <a:ext cx="7010400" cy="3457575"/>
          </a:xfrm>
          <a:prstGeom prst="rect">
            <a:avLst/>
          </a:prstGeom>
          <a:noFill/>
          <a:ln>
            <a:noFill/>
          </a:ln>
        </p:spPr>
      </p:pic>
      <p:pic>
        <p:nvPicPr>
          <p:cNvPr id="677" name="Google Shape;677;p78"/>
          <p:cNvPicPr preferRelativeResize="0"/>
          <p:nvPr/>
        </p:nvPicPr>
        <p:blipFill rotWithShape="1">
          <a:blip r:embed="rId4">
            <a:alphaModFix/>
          </a:blip>
          <a:srcRect/>
          <a:stretch/>
        </p:blipFill>
        <p:spPr>
          <a:xfrm>
            <a:off x="457200" y="3276600"/>
            <a:ext cx="7315200" cy="35814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682" name="Google Shape;682;p79"/>
          <p:cNvPicPr preferRelativeResize="0"/>
          <p:nvPr/>
        </p:nvPicPr>
        <p:blipFill rotWithShape="1">
          <a:blip r:embed="rId3">
            <a:alphaModFix/>
          </a:blip>
          <a:srcRect/>
          <a:stretch/>
        </p:blipFill>
        <p:spPr>
          <a:xfrm>
            <a:off x="246062" y="381000"/>
            <a:ext cx="8759825" cy="61722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687" name="Google Shape;687;p80"/>
          <p:cNvPicPr preferRelativeResize="0"/>
          <p:nvPr/>
        </p:nvPicPr>
        <p:blipFill rotWithShape="1">
          <a:blip r:embed="rId3">
            <a:alphaModFix/>
          </a:blip>
          <a:srcRect/>
          <a:stretch/>
        </p:blipFill>
        <p:spPr>
          <a:xfrm>
            <a:off x="381000" y="298450"/>
            <a:ext cx="8270875" cy="61785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pic>
        <p:nvPicPr>
          <p:cNvPr id="692" name="Google Shape;692;p81"/>
          <p:cNvPicPr preferRelativeResize="0"/>
          <p:nvPr/>
        </p:nvPicPr>
        <p:blipFill rotWithShape="1">
          <a:blip r:embed="rId3">
            <a:alphaModFix/>
          </a:blip>
          <a:srcRect/>
          <a:stretch/>
        </p:blipFill>
        <p:spPr>
          <a:xfrm>
            <a:off x="-20637" y="152400"/>
            <a:ext cx="8970962" cy="64008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pic>
        <p:nvPicPr>
          <p:cNvPr id="697" name="Google Shape;697;p82"/>
          <p:cNvPicPr preferRelativeResize="0"/>
          <p:nvPr/>
        </p:nvPicPr>
        <p:blipFill rotWithShape="1">
          <a:blip r:embed="rId3">
            <a:alphaModFix/>
          </a:blip>
          <a:srcRect/>
          <a:stretch/>
        </p:blipFill>
        <p:spPr>
          <a:xfrm>
            <a:off x="304800" y="438150"/>
            <a:ext cx="8072437" cy="56578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pic>
        <p:nvPicPr>
          <p:cNvPr id="702" name="Google Shape;702;p83"/>
          <p:cNvPicPr preferRelativeResize="0"/>
          <p:nvPr/>
        </p:nvPicPr>
        <p:blipFill rotWithShape="1">
          <a:blip r:embed="rId3">
            <a:alphaModFix/>
          </a:blip>
          <a:srcRect/>
          <a:stretch/>
        </p:blipFill>
        <p:spPr>
          <a:xfrm>
            <a:off x="533400" y="304800"/>
            <a:ext cx="8274050" cy="64008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8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Perceptron </a:t>
            </a:r>
            <a:endParaRPr/>
          </a:p>
        </p:txBody>
      </p:sp>
      <p:sp>
        <p:nvSpPr>
          <p:cNvPr id="708" name="Google Shape;708;p8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Type  of ANN is called as perceptron .</a:t>
            </a:r>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139700" algn="l" rtl="0">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pic>
        <p:nvPicPr>
          <p:cNvPr id="709" name="Google Shape;709;p84"/>
          <p:cNvPicPr preferRelativeResize="0"/>
          <p:nvPr/>
        </p:nvPicPr>
        <p:blipFill rotWithShape="1">
          <a:blip r:embed="rId3">
            <a:alphaModFix/>
          </a:blip>
          <a:srcRect/>
          <a:stretch/>
        </p:blipFill>
        <p:spPr>
          <a:xfrm>
            <a:off x="609600" y="2438400"/>
            <a:ext cx="7848600" cy="36576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709</TotalTime>
  <Words>4261</Words>
  <Application>Microsoft Office PowerPoint</Application>
  <PresentationFormat>On-screen Show (4:3)</PresentationFormat>
  <Paragraphs>574</Paragraphs>
  <Slides>118</Slides>
  <Notes>118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118</vt:i4>
      </vt:variant>
    </vt:vector>
  </HeadingPairs>
  <TitlesOfParts>
    <vt:vector size="125" baseType="lpstr">
      <vt:lpstr>Arial</vt:lpstr>
      <vt:lpstr>Calibri</vt:lpstr>
      <vt:lpstr>Times New Roman</vt:lpstr>
      <vt:lpstr>Noto Sans Symbols</vt:lpstr>
      <vt:lpstr>Nunito</vt:lpstr>
      <vt:lpstr>Comic Sans MS</vt:lpstr>
      <vt:lpstr>Office Theme</vt:lpstr>
      <vt:lpstr>Slide 1</vt:lpstr>
      <vt:lpstr>Machine Learning</vt:lpstr>
      <vt:lpstr>Machine Learning</vt:lpstr>
      <vt:lpstr>Learning</vt:lpstr>
      <vt:lpstr>Examples </vt:lpstr>
      <vt:lpstr>Machine Learning</vt:lpstr>
      <vt:lpstr>Slide 7</vt:lpstr>
      <vt:lpstr>Applications of ML</vt:lpstr>
      <vt:lpstr>Applications of ML</vt:lpstr>
      <vt:lpstr>Types of ML</vt:lpstr>
      <vt:lpstr>1.Supervised Learning  </vt:lpstr>
      <vt:lpstr>1.Supervised Learning  </vt:lpstr>
      <vt:lpstr>1.Supervised Learning  </vt:lpstr>
      <vt:lpstr>1.Supervised Learning  </vt:lpstr>
      <vt:lpstr>b)classification</vt:lpstr>
      <vt:lpstr>Slide 16</vt:lpstr>
      <vt:lpstr>2.Unsupervised Learning  </vt:lpstr>
      <vt:lpstr>2.Unsupervised Learning  </vt:lpstr>
      <vt:lpstr>2.Unsupervised Learning  </vt:lpstr>
      <vt:lpstr>Slide 20</vt:lpstr>
      <vt:lpstr>Slide 21</vt:lpstr>
      <vt:lpstr>3.Reinforcement Learning  </vt:lpstr>
      <vt:lpstr>3.Reinforcement Learning  </vt:lpstr>
      <vt:lpstr>3.Reinforcement Learning  </vt:lpstr>
      <vt:lpstr>4. Evolutionary Learning</vt:lpstr>
      <vt:lpstr>Slide 26</vt:lpstr>
      <vt:lpstr>BRAIN AND  THE NEURON</vt:lpstr>
      <vt:lpstr>Slide 28</vt:lpstr>
      <vt:lpstr>Slide 29</vt:lpstr>
      <vt:lpstr>Slide 30</vt:lpstr>
      <vt:lpstr>Methods</vt:lpstr>
      <vt:lpstr>Slide 32</vt:lpstr>
      <vt:lpstr>Slide 33</vt:lpstr>
      <vt:lpstr>Slide 34</vt:lpstr>
      <vt:lpstr>Slide 35</vt:lpstr>
      <vt:lpstr>Slide 36</vt:lpstr>
      <vt:lpstr>Slide 37</vt:lpstr>
      <vt:lpstr>Slide 38</vt:lpstr>
      <vt:lpstr>Slide 39</vt:lpstr>
      <vt:lpstr>Slide 40</vt:lpstr>
      <vt:lpstr>Slide 41</vt:lpstr>
      <vt:lpstr>Slide 42</vt:lpstr>
      <vt:lpstr>Limitations of Mac Culloch and Pitts Neural Model </vt:lpstr>
      <vt:lpstr>Designing A Learning System</vt:lpstr>
      <vt:lpstr>Designing A Learning System</vt:lpstr>
      <vt:lpstr>Slide 46</vt:lpstr>
      <vt:lpstr>2:Choosing  Target Function </vt:lpstr>
      <vt:lpstr>Evaluation Function</vt:lpstr>
      <vt:lpstr>Step:3 Choosing representation for target function </vt:lpstr>
      <vt:lpstr>4. Choosing a function Approximation Algorithm </vt:lpstr>
      <vt:lpstr>4.1Estimating the training values</vt:lpstr>
      <vt:lpstr>4.2 Adjusting the weights </vt:lpstr>
      <vt:lpstr>Slide 53</vt:lpstr>
      <vt:lpstr>5.THE FINAL DESIGN </vt:lpstr>
      <vt:lpstr>Slide 55</vt:lpstr>
      <vt:lpstr>Slide 56</vt:lpstr>
      <vt:lpstr>Slide 57</vt:lpstr>
      <vt:lpstr>Issues in machine learning </vt:lpstr>
      <vt:lpstr>Concept learning </vt:lpstr>
      <vt:lpstr>Concept learning </vt:lpstr>
      <vt:lpstr>Hypothesis </vt:lpstr>
      <vt:lpstr>Slide 62</vt:lpstr>
      <vt:lpstr>Slide 63</vt:lpstr>
      <vt:lpstr>Slide 64</vt:lpstr>
      <vt:lpstr>Inductive Learning Hypothesis</vt:lpstr>
      <vt:lpstr>Concept learning as a search </vt:lpstr>
      <vt:lpstr>General to specific ordering of hypothesis </vt:lpstr>
      <vt:lpstr>Slide 68</vt:lpstr>
      <vt:lpstr>Slide 69</vt:lpstr>
      <vt:lpstr>Slide 70</vt:lpstr>
      <vt:lpstr>Finding Maximally Specific Hypothesis [FIND-S]</vt:lpstr>
      <vt:lpstr>Step 1 </vt:lpstr>
      <vt:lpstr>Slide 73</vt:lpstr>
      <vt:lpstr>Slide 74</vt:lpstr>
      <vt:lpstr>Slide 75</vt:lpstr>
      <vt:lpstr>Slide 76</vt:lpstr>
      <vt:lpstr>Slide 77</vt:lpstr>
      <vt:lpstr>Slide 78</vt:lpstr>
      <vt:lpstr>Slide 79</vt:lpstr>
      <vt:lpstr>Version spaces types </vt:lpstr>
      <vt:lpstr>1.List _Then _eliminate</vt:lpstr>
      <vt:lpstr>Slide 82</vt:lpstr>
      <vt:lpstr>Slide 83</vt:lpstr>
      <vt:lpstr>Slide 84</vt:lpstr>
      <vt:lpstr>2.More compact Representation </vt:lpstr>
      <vt:lpstr>Boundary sets G and S</vt:lpstr>
      <vt:lpstr>Version space representation theorem</vt:lpstr>
      <vt:lpstr>Slide 88</vt:lpstr>
      <vt:lpstr>Slide 89</vt:lpstr>
      <vt:lpstr>Slide 90</vt:lpstr>
      <vt:lpstr>Slide 91</vt:lpstr>
      <vt:lpstr>Slide 92</vt:lpstr>
      <vt:lpstr>Slide 93</vt:lpstr>
      <vt:lpstr>Slide 94</vt:lpstr>
      <vt:lpstr>Slide 95</vt:lpstr>
      <vt:lpstr>Slide 96</vt:lpstr>
      <vt:lpstr>Slide 97</vt:lpstr>
      <vt:lpstr>Slide 98</vt:lpstr>
      <vt:lpstr>Perceptron </vt:lpstr>
      <vt:lpstr>Slide 100</vt:lpstr>
      <vt:lpstr>Slide 101</vt:lpstr>
      <vt:lpstr>Linearly separable </vt:lpstr>
      <vt:lpstr>Slide 103</vt:lpstr>
      <vt:lpstr>Perceptron</vt:lpstr>
      <vt:lpstr>Slide 105</vt:lpstr>
      <vt:lpstr>Slide 106</vt:lpstr>
      <vt:lpstr>Slide 107</vt:lpstr>
      <vt:lpstr>Slide 108</vt:lpstr>
      <vt:lpstr>example</vt:lpstr>
      <vt:lpstr>Slide 110</vt:lpstr>
      <vt:lpstr>Linear Regression</vt:lpstr>
      <vt:lpstr>Slide 112</vt:lpstr>
      <vt:lpstr>Slide 113</vt:lpstr>
      <vt:lpstr>Slide 114</vt:lpstr>
      <vt:lpstr>Slide 115</vt:lpstr>
      <vt:lpstr>Slide 116</vt:lpstr>
      <vt:lpstr>Slide 117</vt:lpstr>
      <vt:lpstr>Slide 118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Student</dc:creator>
  <cp:lastModifiedBy>Admin</cp:lastModifiedBy>
  <cp:revision>5</cp:revision>
  <dcterms:created xsi:type="dcterms:W3CDTF">2006-08-16T00:00:00Z</dcterms:created>
  <dcterms:modified xsi:type="dcterms:W3CDTF">2026-01-22T03:48:31Z</dcterms:modified>
</cp:coreProperties>
</file>